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56" r:id="rId2"/>
    <p:sldId id="317" r:id="rId3"/>
    <p:sldId id="309" r:id="rId4"/>
    <p:sldId id="322" r:id="rId5"/>
    <p:sldId id="319" r:id="rId6"/>
    <p:sldId id="321" r:id="rId7"/>
    <p:sldId id="323" r:id="rId8"/>
    <p:sldId id="326" r:id="rId9"/>
    <p:sldId id="324" r:id="rId10"/>
    <p:sldId id="327" r:id="rId11"/>
    <p:sldId id="333" r:id="rId12"/>
    <p:sldId id="328" r:id="rId13"/>
    <p:sldId id="331" r:id="rId14"/>
    <p:sldId id="332" r:id="rId15"/>
    <p:sldId id="329" r:id="rId16"/>
    <p:sldId id="336" r:id="rId17"/>
    <p:sldId id="337" r:id="rId18"/>
    <p:sldId id="334" r:id="rId19"/>
    <p:sldId id="335" r:id="rId20"/>
    <p:sldId id="339" r:id="rId21"/>
    <p:sldId id="338" r:id="rId22"/>
    <p:sldId id="340" r:id="rId23"/>
    <p:sldId id="341"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283" autoAdjust="0"/>
    <p:restoredTop sz="94660"/>
  </p:normalViewPr>
  <p:slideViewPr>
    <p:cSldViewPr>
      <p:cViewPr>
        <p:scale>
          <a:sx n="66" d="100"/>
          <a:sy n="66" d="100"/>
        </p:scale>
        <p:origin x="-1638" y="-34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7D5D17-E26D-48C0-ABBE-02DD17B4B371}" type="datetimeFigureOut">
              <a:rPr lang="en-GB" smtClean="0"/>
              <a:pPr/>
              <a:t>29/08/2014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08C53-0E3E-45BB-9829-ED508BA3AF5A}" type="slidenum">
              <a:rPr lang="en-GB" smtClean="0"/>
              <a:pPr/>
              <a:t>‹#›</a:t>
            </a:fld>
            <a:endParaRPr lang="en-GB"/>
          </a:p>
        </p:txBody>
      </p:sp>
    </p:spTree>
    <p:extLst>
      <p:ext uri="{BB962C8B-B14F-4D97-AF65-F5344CB8AC3E}">
        <p14:creationId xmlns:p14="http://schemas.microsoft.com/office/powerpoint/2010/main" val="333689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3</a:t>
            </a:fld>
            <a:endParaRPr lang="en-GB"/>
          </a:p>
        </p:txBody>
      </p:sp>
    </p:spTree>
    <p:extLst>
      <p:ext uri="{BB962C8B-B14F-4D97-AF65-F5344CB8AC3E}">
        <p14:creationId xmlns:p14="http://schemas.microsoft.com/office/powerpoint/2010/main" val="100738578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 Target="../slides/slide3.xml"/><Relationship Id="rId2" Type="http://schemas.openxmlformats.org/officeDocument/2006/relationships/slide" Target="../slides/slide2.xml"/><Relationship Id="rId1" Type="http://schemas.openxmlformats.org/officeDocument/2006/relationships/slideMaster" Target="../slideMasters/slideMaster1.xml"/><Relationship Id="rId4" Type="http://schemas.openxmlformats.org/officeDocument/2006/relationships/slide" Target="../slides/slide2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endParaRPr>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29/08/2014</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dirty="0"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29/08/2014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29/08/2014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07293"/>
            <a:ext cx="8712968" cy="5030019"/>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29/08/2014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Title 6"/>
          <p:cNvSpPr>
            <a:spLocks noGrp="1"/>
          </p:cNvSpPr>
          <p:nvPr>
            <p:ph type="title"/>
          </p:nvPr>
        </p:nvSpPr>
        <p:spPr>
          <a:xfrm>
            <a:off x="230832" y="116632"/>
            <a:ext cx="8733656" cy="936104"/>
          </a:xfrm>
        </p:spPr>
        <p:txBody>
          <a:bodyPr rtlCol="0">
            <a:normAutofit/>
          </a:bodyPr>
          <a:lstStyle>
            <a:lvl1pPr>
              <a:defRPr sz="4000"/>
            </a:lvl1pPr>
            <a:extLst/>
          </a:lstStyle>
          <a:p>
            <a:r>
              <a:rPr kumimoji="0" lang="en-US" dirty="0" smtClean="0"/>
              <a:t>Click to edit Master title style</a:t>
            </a:r>
            <a:endParaRPr kumimoji="0" lang="en-US" dirty="0"/>
          </a:p>
        </p:txBody>
      </p:sp>
      <p:sp>
        <p:nvSpPr>
          <p:cNvPr id="8" name="Round Same Side Corner Rectangle 7">
            <a:hlinkClick r:id="rId2" action="ppaction://hlinksldjump"/>
          </p:cNvPr>
          <p:cNvSpPr/>
          <p:nvPr userDrawn="1"/>
        </p:nvSpPr>
        <p:spPr>
          <a:xfrm>
            <a:off x="3995936"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9" name="Round Same Side Corner Rectangle 8">
            <a:hlinkClick r:id="rId3" action="ppaction://hlinksldjump"/>
          </p:cNvPr>
          <p:cNvSpPr/>
          <p:nvPr userDrawn="1"/>
        </p:nvSpPr>
        <p:spPr>
          <a:xfrm>
            <a:off x="5004048"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10" name="Round Same Side Corner Rectangle 9">
            <a:hlinkClick r:id="" action="ppaction://noaction"/>
          </p:cNvPr>
          <p:cNvSpPr/>
          <p:nvPr userDrawn="1"/>
        </p:nvSpPr>
        <p:spPr>
          <a:xfrm>
            <a:off x="5868144" y="6569968"/>
            <a:ext cx="86409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Tasks</a:t>
            </a:r>
            <a:endParaRPr lang="en-GB" sz="1600" b="1" dirty="0">
              <a:solidFill>
                <a:schemeClr val="tx1"/>
              </a:solidFill>
              <a:latin typeface="Calibri" pitchFamily="34" charset="0"/>
              <a:cs typeface="Calibri" pitchFamily="34" charset="0"/>
            </a:endParaRPr>
          </a:p>
        </p:txBody>
      </p:sp>
      <p:sp>
        <p:nvSpPr>
          <p:cNvPr id="11" name="Round Same Side Corner Rectangle 10">
            <a:hlinkClick r:id="" action="ppaction://noaction"/>
          </p:cNvPr>
          <p:cNvSpPr/>
          <p:nvPr userDrawn="1"/>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12" name="Round Same Side Corner Rectangle 11">
            <a:hlinkClick r:id="rId4" action="ppaction://hlinksldjump"/>
          </p:cNvPr>
          <p:cNvSpPr/>
          <p:nvPr userDrawn="1"/>
        </p:nvSpPr>
        <p:spPr>
          <a:xfrm>
            <a:off x="673224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13" name="Round Same Side Corner Rectangle 12">
            <a:hlinkClick r:id="rId4" action="ppaction://hlinksldjump"/>
          </p:cNvPr>
          <p:cNvSpPr/>
          <p:nvPr userDrawn="1"/>
        </p:nvSpPr>
        <p:spPr>
          <a:xfrm>
            <a:off x="723629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29/08/2014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latin typeface="Calibri" pitchFamily="34" charset="0"/>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latin typeface="Calibri" pitchFamily="34" charset="0"/>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14344-8236-4B1F-A3DF-DA24BB3EAD55}" type="datetimeFigureOut">
              <a:rPr lang="en-GB" smtClean="0"/>
              <a:pPr/>
              <a:t>29/08/2014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214344-8236-4B1F-A3DF-DA24BB3EAD55}" type="datetimeFigureOut">
              <a:rPr lang="en-GB" smtClean="0"/>
              <a:pPr/>
              <a:t>29/08/2014</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29/08/2014</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29/08/2014</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29/08/2014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29/08/2014</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endParaRPr>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endParaRPr>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endParaRPr>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latin typeface="Calibri" pitchFamily="34" charset="0"/>
            </a:endParaRPr>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latin typeface="Calibri" pitchFamily="34" charset="0"/>
            </a:endParaRPr>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endParaRPr>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dirty="0" smtClean="0"/>
              <a:t>Click to edit Master title style</a:t>
            </a:r>
            <a:endParaRPr kumimoji="0" lang="en-US" dirty="0"/>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latin typeface="Calibri" pitchFamily="34" charset="0"/>
              </a:defRPr>
            </a:lvl1pPr>
            <a:extLst/>
          </a:lstStyle>
          <a:p>
            <a:fld id="{23214344-8236-4B1F-A3DF-DA24BB3EAD55}" type="datetimeFigureOut">
              <a:rPr lang="en-GB" smtClean="0"/>
              <a:pPr/>
              <a:t>29/08/2014</a:t>
            </a:fld>
            <a:endParaRPr lang="en-GB" dirty="0"/>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latin typeface="Calibri" pitchFamily="34" charset="0"/>
              </a:defRPr>
            </a:lvl1pPr>
            <a:extLst/>
          </a:lstStyle>
          <a:p>
            <a:endParaRPr lang="en-GB" dirty="0"/>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latin typeface="Calibri" pitchFamily="34" charset="0"/>
              </a:defRPr>
            </a:lvl1pPr>
            <a:extLst/>
          </a:lstStyle>
          <a:p>
            <a:fld id="{8F1201DD-DA1B-4B07-90AE-AA0AC650B466}" type="slidenum">
              <a:rPr lang="en-GB" smtClean="0"/>
              <a:pPr/>
              <a:t>‹#›</a:t>
            </a:fld>
            <a:endParaRPr lang="en-GB"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Calibri" pitchFamily="34" charset="0"/>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Calibri" pitchFamily="34" charset="0"/>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Calibri" pitchFamily="34" charset="0"/>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Calibri" pitchFamily="34" charset="0"/>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Calibri" pitchFamily="34" charset="0"/>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Calibri" pitchFamily="34" charset="0"/>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google.co.uk/url?sa=i&amp;rct=j&amp;q=&amp;esrc=s&amp;frm=1&amp;source=images&amp;cd=&amp;cad=rja&amp;docid=g6bmzJ0tGC7haM&amp;tbnid=h4SeqOc2haN6uM:&amp;ved=0CAUQjRw&amp;url=http://www.gomediazine.com/insights/review-phantasm-cs-plugin-for-adobe-illustrator/&amp;ei=6Z00Uo6DEMei0wXS0YGADg&amp;bvm=bv.52164340,d.d2k&amp;psig=AFQjCNF8xXPAdLYyOYsU3Ql4muB258Tnlg&amp;ust=1379266344070296" TargetMode="External"/><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uk/url?sa=i&amp;rct=j&amp;q=&amp;esrc=s&amp;frm=1&amp;source=images&amp;cd=&amp;cad=rja&amp;docid=W1yTMenEHqI-CM&amp;tbnid=lDpclgyOSUeMZM:&amp;ved=0CAUQjRw&amp;url=http://jasonolney.com/the-photoshop-toolbar/&amp;ei=5cgwUuHgLtDAswav_oGIAg&amp;bvm=bv.52109249,d.aWM&amp;psig=AFQjCNF8nV1VnLuy2FXh3Dlw2UyCOLnAHw&amp;ust=1379015261815274" TargetMode="Externa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16.jpeg"/><Relationship Id="rId2" Type="http://schemas.openxmlformats.org/officeDocument/2006/relationships/hyperlink" Target="http://www.google.co.uk/url?sa=i&amp;rct=j&amp;q=&amp;esrc=s&amp;frm=1&amp;source=images&amp;cd=&amp;cad=rja&amp;docid=W1yTMenEHqI-CM&amp;tbnid=lDpclgyOSUeMZM:&amp;ved=0CAUQjRw&amp;url=http://jasonolney.com/the-photoshop-toolbar/&amp;ei=5cgwUuHgLtDAswav_oGIAg&amp;bvm=bv.52109249,d.aWM&amp;psig=AFQjCNF8nV1VnLuy2FXh3Dlw2UyCOLnAHw&amp;ust=1379015261815274" TargetMode="External"/><Relationship Id="rId1" Type="http://schemas.openxmlformats.org/officeDocument/2006/relationships/slideLayout" Target="../slideLayouts/slideLayout2.xml"/><Relationship Id="rId6" Type="http://schemas.openxmlformats.org/officeDocument/2006/relationships/hyperlink" Target="http://www.google.co.uk/url?sa=i&amp;rct=j&amp;q=&amp;esrc=s&amp;frm=1&amp;source=images&amp;cd=&amp;cad=rja&amp;docid=eCqjdb4CpEvAFM&amp;tbnid=URxZZNAJlxBOYM:&amp;ved=0CAUQjRw&amp;url=http://www.webdesign.org/photoshop/photoshop-basics/the-magic-wand-tool.14358.html&amp;ei=Opo0UvW8AuqW0AWGqYG4Aw&amp;bvm=bv.52164340,d.d2k&amp;psig=AFQjCNFhQV16idiVi6NTEZ80QwNAYS3PjA&amp;ust=1379265428337130" TargetMode="External"/><Relationship Id="rId5" Type="http://schemas.openxmlformats.org/officeDocument/2006/relationships/image" Target="../media/image15.png"/><Relationship Id="rId4" Type="http://schemas.openxmlformats.org/officeDocument/2006/relationships/hyperlink" Target="http://www.google.co.uk/url?sa=i&amp;rct=j&amp;q=&amp;esrc=s&amp;frm=1&amp;source=images&amp;cd=&amp;cad=rja&amp;docid=-7WY06vOBcvMYM&amp;tbnid=AROe1RsYRTnA5M:&amp;ved=0CAUQjRw&amp;url=http://designtutorials4u.com/essential-cheat-sheets-and-reference-cards-for-web-designers-and-developers/&amp;ei=wZk0UrfWIenV0QWP9YHQDw&amp;bvm=bv.52164340,d.d2k&amp;psig=AFQjCNERHQj9CQzTQGYZox75foycIdy5pQ&amp;ust=1379265316850679"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hyperlink" Target="http://www.google.co.uk/url?sa=i&amp;rct=j&amp;q=&amp;esrc=s&amp;frm=1&amp;source=images&amp;cd=&amp;cad=rja&amp;docid=W1yTMenEHqI-CM&amp;tbnid=lDpclgyOSUeMZM:&amp;ved=0CAUQjRw&amp;url=http://jasonolney.com/the-photoshop-toolbar/&amp;ei=5cgwUuHgLtDAswav_oGIAg&amp;bvm=bv.52109249,d.aWM&amp;psig=AFQjCNF8nV1VnLuy2FXh3Dlw2UyCOLnAHw&amp;ust=1379015261815274"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www.google.co.uk/url?sa=i&amp;rct=j&amp;q=&amp;esrc=s&amp;frm=1&amp;source=images&amp;cd=&amp;cad=rja&amp;docid=HwvPJsE7-QPpFM&amp;tbnid=9VQUsx8ShGZ7kM:&amp;ved=0CAUQjRw&amp;url=http://bestwebdesignz.com/tips/photo-shop-cs4-tutorials/layers/&amp;ei=QcQ0UsT3BrPz0gXxmICYDQ&amp;bvm=bv.52164340,d.d2k&amp;psig=AFQjCNGaOd6gCExgZQgr3cVKRV4yeXpW8A&amp;ust=1379276002343115" TargetMode="External"/><Relationship Id="rId2" Type="http://schemas.openxmlformats.org/officeDocument/2006/relationships/image" Target="../media/image19.jpeg"/><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hyperlink" Target="http://www.google.co.uk/url?sa=i&amp;rct=j&amp;q=&amp;esrc=s&amp;frm=1&amp;source=images&amp;cd=&amp;cad=rja&amp;docid=Hcq-CCJPp0QnyM&amp;tbnid=wooet4UJKlRyYM:&amp;ved=0CAUQjRw&amp;url=http://oreilly.com/photoshop/excerpts/ps-cs4-one-on-one/chapter-9/section-96.html&amp;ei=ncQ0UrqpHZSk0AW1-YGACA&amp;bvm=bv.52164340,d.d2k&amp;psig=AFQjCNGaOd6gCExgZQgr3cVKRV4yeXpW8A&amp;ust=1379276002343115" TargetMode="External"/><Relationship Id="rId4" Type="http://schemas.openxmlformats.org/officeDocument/2006/relationships/image" Target="../media/image20.jpeg"/></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google.co.uk/url?sa=i&amp;rct=j&amp;q=&amp;esrc=s&amp;frm=1&amp;source=images&amp;cd=&amp;cad=rja&amp;docid=62TT9g3MD1k7BM&amp;tbnid=pZeHi5PbO6qLbM:&amp;ved=0CAUQjRw&amp;url=http://www.thelightsright.com/TameOutOfGamutColorsRevisited&amp;ei=1tU0UtGkOObw0gW2sYDYAw&amp;psig=AFQjCNGapc9Lu95w6iXftt773n-K-c-4zQ&amp;ust=1379280713525053" TargetMode="External"/><Relationship Id="rId2" Type="http://schemas.openxmlformats.org/officeDocument/2006/relationships/image" Target="../media/image26.jpeg"/><Relationship Id="rId1" Type="http://schemas.openxmlformats.org/officeDocument/2006/relationships/slideLayout" Target="../slideLayouts/slideLayout2.xml"/><Relationship Id="rId6" Type="http://schemas.openxmlformats.org/officeDocument/2006/relationships/image" Target="../media/image28.jpeg"/><Relationship Id="rId5" Type="http://schemas.openxmlformats.org/officeDocument/2006/relationships/hyperlink" Target="http://www.google.co.uk/url?sa=i&amp;rct=j&amp;q=&amp;esrc=s&amp;frm=1&amp;source=images&amp;cd=&amp;cad=rja&amp;docid=Sq1F_-jh_T4bjM&amp;tbnid=ky0oQMDTlsfseM:&amp;ved=0CAUQjRw&amp;url=http://shuttershelly.wordpress.com/&amp;ei=H9Y0UtfFE-mV0AWJgoGICw&amp;psig=AFQjCNGapc9Lu95w6iXftt773n-K-c-4zQ&amp;ust=1379280713525053" TargetMode="External"/><Relationship Id="rId4" Type="http://schemas.openxmlformats.org/officeDocument/2006/relationships/image" Target="../media/image27.png"/></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hyperlink" Target="http://www.google.co.uk/url?sa=i&amp;rct=j&amp;q=&amp;esrc=s&amp;frm=1&amp;source=images&amp;cd=&amp;cad=rja&amp;docid=ZDUOo1f861jXMM&amp;tbnid=cdSnD5JDAi1HtM:&amp;ved=0CAUQjRw&amp;url=http://www.photoshopcafe.com/cs4/illustrator.htm&amp;ei=6Nw0Ur7oEoGw0QXS4oCQDg&amp;psig=AFQjCNEiqiBZ6cY6_FrNruGSWgH86efOyA&amp;ust=1379282423416048" TargetMode="External"/><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jpeg"/><Relationship Id="rId4" Type="http://schemas.openxmlformats.org/officeDocument/2006/relationships/hyperlink" Target="http://www.google.co.uk/url?sa=i&amp;rct=j&amp;q=&amp;esrc=s&amp;frm=1&amp;source=images&amp;cd=&amp;cad=rja&amp;docid=tJew140OBWmNJM&amp;tbnid=n9W6KArrY0BNVM:&amp;ved=0CAUQjRw&amp;url=http://www.adobe.com/devnet/fireworks/articles/adobe_text_engine.html&amp;ei=pNw0UoS1J8KJ0AXM04C4CQ&amp;psig=AFQjCNEiqiBZ6cY6_FrNruGSWgH86efOyA&amp;ust=1379282423416048"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34.gif"/><Relationship Id="rId7" Type="http://schemas.openxmlformats.org/officeDocument/2006/relationships/image" Target="../media/image36.jpeg"/><Relationship Id="rId2" Type="http://schemas.openxmlformats.org/officeDocument/2006/relationships/hyperlink" Target="http://www.google.co.uk/url?sa=i&amp;rct=j&amp;q=&amp;esrc=s&amp;frm=1&amp;source=images&amp;cd=&amp;cad=rja&amp;docid=gfEKbRN48yRqwM&amp;tbnid=dswcTgAa8c-aVM:&amp;ved=0CAUQjRw&amp;url=http://www.photoshopessentials.com/photo-editing/black-and-white/channel-mixer/&amp;ei=EuE0UrCcFcSS1AXi84DwDg&amp;psig=AFQjCNFLkGgp89GYpINd8mYx8BcSQ0YSDw&amp;ust=1379283571459032" TargetMode="External"/><Relationship Id="rId1" Type="http://schemas.openxmlformats.org/officeDocument/2006/relationships/slideLayout" Target="../slideLayouts/slideLayout2.xml"/><Relationship Id="rId6" Type="http://schemas.openxmlformats.org/officeDocument/2006/relationships/hyperlink" Target="http://www.google.co.uk/url?sa=i&amp;rct=j&amp;q=&amp;esrc=s&amp;frm=1&amp;source=images&amp;cd=&amp;cad=rja&amp;docid=yVNup9VyW6woKM&amp;tbnid=wT6at1BbyprASM:&amp;ved=0CAUQjRw&amp;url=http://www.digitalproducer.com/article/Photoshop-CS4-Image-Adjustments-in-Depth:-Histogram-Panel-997660&amp;ei=eeE0UuyKKYq_0QXDr4DgBg&amp;psig=AFQjCNHGmwYAotWd604gJ0ejnL5g1BJxCw&amp;ust=1379283680467605" TargetMode="External"/><Relationship Id="rId5" Type="http://schemas.openxmlformats.org/officeDocument/2006/relationships/image" Target="../media/image35.jpeg"/><Relationship Id="rId4" Type="http://schemas.openxmlformats.org/officeDocument/2006/relationships/hyperlink" Target="http://www.google.co.uk/url?sa=i&amp;rct=j&amp;q=&amp;esrc=s&amp;frm=1&amp;source=images&amp;cd=&amp;cad=rja&amp;docid=kg7R6irn6AmACM&amp;tbnid=mVWXUIMnq58nvM:&amp;ved=0CAUQjRw&amp;url=http://digital-photography-school.com/how-to-pop-color-selectively-using-channel-mixers-and-layer-masks-in-photoshop&amp;ei=NOE0UrLCIoa40QX18IAQ&amp;psig=AFQjCNFLkGgp89GYpINd8mYx8BcSQ0YSDw&amp;ust=1379283571459032"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www.google.co.uk/url?sa=i&amp;rct=j&amp;q=&amp;esrc=s&amp;frm=1&amp;source=images&amp;cd=&amp;cad=rja&amp;docid=HzcBG6jrhcMyBM&amp;tbnid=e5BSW3TLf3cjdM:&amp;ved=0CAUQjRw&amp;url=http://oreilly.com/photoshop/excerpts/ps-cs4-companion/chapter-7/recipe-7.html&amp;ei=D-g0UtmZJsGv0QX1toDIDA&amp;psig=AFQjCNECDAf-F4rJBdMA54ip4Y9pAdYSrg&amp;ust=1379285368362384" TargetMode="External"/><Relationship Id="rId2" Type="http://schemas.openxmlformats.org/officeDocument/2006/relationships/image" Target="../media/image37.jpeg"/><Relationship Id="rId1" Type="http://schemas.openxmlformats.org/officeDocument/2006/relationships/slideLayout" Target="../slideLayouts/slideLayout2.xml"/><Relationship Id="rId6" Type="http://schemas.openxmlformats.org/officeDocument/2006/relationships/image" Target="../media/image39.jpeg"/><Relationship Id="rId5" Type="http://schemas.openxmlformats.org/officeDocument/2006/relationships/hyperlink" Target="http://www.google.co.uk/url?sa=i&amp;rct=j&amp;q=&amp;esrc=s&amp;frm=1&amp;source=images&amp;cd=&amp;cad=rja&amp;docid=bjLzPBII6w9lCM&amp;tbnid=HuzydTwEJQj0lM:&amp;ved=0CAUQjRw&amp;url=http://www.kentyuphotography.com/blog/2010/05/adobe-photoshop-cs5-extended-content/&amp;ei=W-g0UoqGGqXv0gXDqYCgBg&amp;psig=AFQjCNECDAf-F4rJBdMA54ip4Y9pAdYSrg&amp;ust=1379285368362384" TargetMode="External"/><Relationship Id="rId4" Type="http://schemas.openxmlformats.org/officeDocument/2006/relationships/image" Target="../media/image38.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uk/url?sa=i&amp;rct=j&amp;q=&amp;esrc=s&amp;frm=1&amp;source=images&amp;cd=&amp;cad=rja&amp;docid=W1yTMenEHqI-CM&amp;tbnid=lDpclgyOSUeMZM:&amp;ved=0CAUQjRw&amp;url=http://jasonolney.com/the-photoshop-toolbar/&amp;ei=5cgwUuHgLtDAswav_oGIAg&amp;bvm=bv.52109249,d.aWM&amp;psig=AFQjCNF8nV1VnLuy2FXh3Dlw2UyCOLnAHw&amp;ust=1379015261815274"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hyperlink" Target="http://www.google.co.uk/url?sa=i&amp;rct=j&amp;q=&amp;esrc=s&amp;frm=1&amp;source=images&amp;cd=&amp;cad=rja&amp;docid=L8avciCh2kV7UM&amp;tbnid=RqKAEg07qiJgqM:&amp;ved=0CAUQjRw&amp;url=http://www.webdesign.org/photoshop/photoshop-basics/getting-to-know-photoshop-quick-guide-to-alignment-options.20402.html&amp;ei=wsowUsClC8zEswbUy4CoCA&amp;bvm=bv.52109249,d.aWM&amp;psig=AFQjCNHjC4IrEmg5agwUH8KW1vlrySCNPw&amp;ust=1379015741828749"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co.uk/url?sa=i&amp;rct=j&amp;q=&amp;esrc=s&amp;frm=1&amp;source=images&amp;cd=&amp;cad=rja&amp;docid=W1yTMenEHqI-CM&amp;tbnid=lDpclgyOSUeMZM:&amp;ved=0CAUQjRw&amp;url=http://jasonolney.com/the-photoshop-toolbar/&amp;ei=5cgwUuHgLtDAswav_oGIAg&amp;bvm=bv.52109249,d.aWM&amp;psig=AFQjCNF8nV1VnLuy2FXh3Dlw2UyCOLnAHw&amp;ust=1379015261815274" TargetMode="Externa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3282" y="116632"/>
            <a:ext cx="7772400" cy="1829761"/>
          </a:xfrm>
        </p:spPr>
        <p:txBody>
          <a:bodyPr/>
          <a:lstStyle/>
          <a:p>
            <a:r>
              <a:rPr lang="en-GB" dirty="0" smtClean="0"/>
              <a:t>Unit </a:t>
            </a:r>
            <a:r>
              <a:rPr lang="en-GB" dirty="0" smtClean="0"/>
              <a:t>27 and 31</a:t>
            </a:r>
            <a:endParaRPr lang="en-GB" dirty="0"/>
          </a:p>
        </p:txBody>
      </p:sp>
      <p:sp>
        <p:nvSpPr>
          <p:cNvPr id="3" name="Subtitle 2"/>
          <p:cNvSpPr>
            <a:spLocks noGrp="1"/>
          </p:cNvSpPr>
          <p:nvPr>
            <p:ph type="subTitle" idx="1"/>
          </p:nvPr>
        </p:nvSpPr>
        <p:spPr>
          <a:xfrm>
            <a:off x="1081844" y="2276872"/>
            <a:ext cx="7772400" cy="1524362"/>
          </a:xfrm>
        </p:spPr>
        <p:txBody>
          <a:bodyPr wrap="none">
            <a:noAutofit/>
          </a:bodyPr>
          <a:lstStyle/>
          <a:p>
            <a:r>
              <a:rPr lang="en-GB" sz="5400" dirty="0" smtClean="0"/>
              <a:t> DIGITAL </a:t>
            </a:r>
            <a:r>
              <a:rPr lang="en-GB" sz="5400" dirty="0" smtClean="0"/>
              <a:t>GRAPHICS</a:t>
            </a:r>
            <a:endParaRPr lang="en-GB" sz="5400" dirty="0" smtClean="0"/>
          </a:p>
        </p:txBody>
      </p:sp>
      <p:sp>
        <p:nvSpPr>
          <p:cNvPr id="4" name="TextBox 3"/>
          <p:cNvSpPr txBox="1"/>
          <p:nvPr/>
        </p:nvSpPr>
        <p:spPr>
          <a:xfrm>
            <a:off x="3304862" y="4079974"/>
            <a:ext cx="5659626" cy="1077218"/>
          </a:xfrm>
          <a:prstGeom prst="rect">
            <a:avLst/>
          </a:prstGeom>
          <a:noFill/>
        </p:spPr>
        <p:txBody>
          <a:bodyPr wrap="none" rtlCol="0">
            <a:spAutoFit/>
          </a:bodyPr>
          <a:lstStyle/>
          <a:p>
            <a:pPr algn="r"/>
            <a:r>
              <a:rPr lang="en-GB" sz="3200" b="1" dirty="0" smtClean="0">
                <a:latin typeface="Calibri" pitchFamily="34" charset="0"/>
              </a:rPr>
              <a:t>LO4 </a:t>
            </a:r>
            <a:r>
              <a:rPr lang="en-GB" sz="3200" b="1" dirty="0" smtClean="0">
                <a:latin typeface="Calibri" pitchFamily="34" charset="0"/>
              </a:rPr>
              <a:t>- </a:t>
            </a:r>
            <a:r>
              <a:rPr lang="en-GB" sz="3200" dirty="0">
                <a:latin typeface="Calibri" pitchFamily="34" charset="0"/>
              </a:rPr>
              <a:t>Be able to use editing </a:t>
            </a:r>
            <a:r>
              <a:rPr lang="en-GB" sz="3200" dirty="0" smtClean="0">
                <a:latin typeface="Calibri" pitchFamily="34" charset="0"/>
              </a:rPr>
              <a:t>tools</a:t>
            </a:r>
            <a:br>
              <a:rPr lang="en-GB" sz="3200" dirty="0" smtClean="0">
                <a:latin typeface="Calibri" pitchFamily="34" charset="0"/>
              </a:rPr>
            </a:br>
            <a:r>
              <a:rPr lang="en-GB" sz="3200" dirty="0" smtClean="0">
                <a:latin typeface="Calibri" pitchFamily="34" charset="0"/>
              </a:rPr>
              <a:t>to edit </a:t>
            </a:r>
            <a:r>
              <a:rPr lang="en-GB" sz="3200" dirty="0">
                <a:latin typeface="Calibri" pitchFamily="34" charset="0"/>
              </a:rPr>
              <a:t>and manipulate </a:t>
            </a:r>
            <a:r>
              <a:rPr lang="en-GB" sz="3200" dirty="0" smtClean="0">
                <a:latin typeface="Calibri" pitchFamily="34" charset="0"/>
              </a:rPr>
              <a:t>images</a:t>
            </a:r>
            <a:endParaRPr lang="en-GB" sz="3200" dirty="0">
              <a:latin typeface="Calibri"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20689"/>
            <a:ext cx="6002042" cy="5904656"/>
          </a:xfrm>
        </p:spPr>
        <p:txBody>
          <a:bodyPr>
            <a:normAutofit fontScale="70000" lnSpcReduction="20000"/>
          </a:bodyPr>
          <a:lstStyle/>
          <a:p>
            <a:pPr marL="255588" indent="-255588"/>
            <a:r>
              <a:rPr lang="en-GB" b="1" dirty="0" smtClean="0"/>
              <a:t>Filters </a:t>
            </a:r>
            <a:r>
              <a:rPr lang="en-GB" b="1" dirty="0"/>
              <a:t>(blur, noise, levels and </a:t>
            </a:r>
            <a:r>
              <a:rPr lang="en-GB" b="1" dirty="0" smtClean="0"/>
              <a:t>curves) - </a:t>
            </a:r>
            <a:r>
              <a:rPr lang="en-GB" dirty="0"/>
              <a:t>Photoshop’s filters let you create a multitude of special effects that you </a:t>
            </a:r>
            <a:r>
              <a:rPr lang="en-GB" dirty="0" smtClean="0"/>
              <a:t>can apply </a:t>
            </a:r>
            <a:r>
              <a:rPr lang="en-GB" dirty="0"/>
              <a:t>to images or use to conjure interesting backgrounds. You can run </a:t>
            </a:r>
            <a:r>
              <a:rPr lang="en-GB" dirty="0" smtClean="0"/>
              <a:t>filters on </a:t>
            </a:r>
            <a:r>
              <a:rPr lang="en-GB" dirty="0"/>
              <a:t>Image layers, masks, channels, Smart Objects, Shape layers, and even </a:t>
            </a:r>
            <a:r>
              <a:rPr lang="en-GB" dirty="0" smtClean="0"/>
              <a:t>Type layers. </a:t>
            </a:r>
            <a:r>
              <a:rPr lang="en-GB" dirty="0"/>
              <a:t>The </a:t>
            </a:r>
            <a:r>
              <a:rPr lang="en-GB" dirty="0" smtClean="0"/>
              <a:t>list of </a:t>
            </a:r>
            <a:r>
              <a:rPr lang="en-GB" dirty="0"/>
              <a:t>special effects you can create by applying filters once, twice, or even 10 times is </a:t>
            </a:r>
            <a:r>
              <a:rPr lang="en-GB" dirty="0" smtClean="0"/>
              <a:t>a mile </a:t>
            </a:r>
            <a:r>
              <a:rPr lang="en-GB" dirty="0"/>
              <a:t>long. </a:t>
            </a:r>
            <a:endParaRPr lang="en-GB" dirty="0" smtClean="0"/>
          </a:p>
          <a:p>
            <a:pPr marL="255588" indent="-255588"/>
            <a:r>
              <a:rPr lang="en-GB" dirty="0" smtClean="0"/>
              <a:t>With </a:t>
            </a:r>
            <a:r>
              <a:rPr lang="en-GB" dirty="0"/>
              <a:t>so many filters to choose from, it can be tough to get a handle on what </a:t>
            </a:r>
            <a:r>
              <a:rPr lang="en-GB" dirty="0" smtClean="0"/>
              <a:t>they all </a:t>
            </a:r>
            <a:r>
              <a:rPr lang="en-GB" dirty="0"/>
              <a:t>do. That’s why several filters—those in the Artistic, Brush Strokes, Distort, </a:t>
            </a:r>
            <a:r>
              <a:rPr lang="en-GB" dirty="0" smtClean="0"/>
              <a:t>Sketch, Stylize</a:t>
            </a:r>
            <a:r>
              <a:rPr lang="en-GB" dirty="0"/>
              <a:t>, and Texture categories—summon a large window called the Filter </a:t>
            </a:r>
            <a:r>
              <a:rPr lang="en-GB" dirty="0" smtClean="0"/>
              <a:t>Gallery. </a:t>
            </a:r>
            <a:r>
              <a:rPr lang="en-GB" dirty="0"/>
              <a:t>It has a nice big preview of your image on the left (you can zoom in or </a:t>
            </a:r>
            <a:r>
              <a:rPr lang="en-GB" dirty="0" smtClean="0"/>
              <a:t>out by </a:t>
            </a:r>
            <a:r>
              <a:rPr lang="en-GB" dirty="0"/>
              <a:t>clicking the + and – buttons below it), a list of all the filters in these categories </a:t>
            </a:r>
            <a:r>
              <a:rPr lang="en-GB" dirty="0" smtClean="0"/>
              <a:t>in the middle, </a:t>
            </a:r>
            <a:r>
              <a:rPr lang="en-GB" dirty="0"/>
              <a:t>and the specific settings </a:t>
            </a:r>
            <a:r>
              <a:rPr lang="en-GB" dirty="0" smtClean="0"/>
              <a:t>associated with </a:t>
            </a:r>
            <a:r>
              <a:rPr lang="en-GB" dirty="0"/>
              <a:t>each filter on the right. </a:t>
            </a:r>
            <a:r>
              <a:rPr lang="en-GB" dirty="0" smtClean="0"/>
              <a:t>This is what Photoshop does well.</a:t>
            </a:r>
          </a:p>
          <a:p>
            <a:pPr marL="255588" indent="-255588"/>
            <a:r>
              <a:rPr lang="en-GB" dirty="0" smtClean="0"/>
              <a:t>Once </a:t>
            </a:r>
            <a:r>
              <a:rPr lang="en-GB" dirty="0"/>
              <a:t>the Filter Gallery opens, you can test drive a filter by clicking its name </a:t>
            </a:r>
            <a:r>
              <a:rPr lang="en-GB" dirty="0" smtClean="0"/>
              <a:t>and then </a:t>
            </a:r>
            <a:r>
              <a:rPr lang="en-GB" dirty="0"/>
              <a:t>tweaking its settings; Photoshop updates your image preview accordingly. </a:t>
            </a:r>
            <a:r>
              <a:rPr lang="en-GB" dirty="0" smtClean="0"/>
              <a:t>Every filter has options to adjust how it looks.</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40252" y="764705"/>
            <a:ext cx="2768680" cy="3456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72200" y="4379937"/>
            <a:ext cx="2605088" cy="1857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itle 2"/>
          <p:cNvSpPr>
            <a:spLocks noGrp="1"/>
          </p:cNvSpPr>
          <p:nvPr>
            <p:ph type="title"/>
          </p:nvPr>
        </p:nvSpPr>
        <p:spPr>
          <a:xfrm>
            <a:off x="230832" y="116632"/>
            <a:ext cx="8733656" cy="504056"/>
          </a:xfrm>
        </p:spPr>
        <p:txBody>
          <a:bodyPr>
            <a:normAutofit/>
          </a:bodyPr>
          <a:lstStyle/>
          <a:p>
            <a:r>
              <a:rPr lang="en-GB" sz="1900" dirty="0" smtClean="0"/>
              <a:t>LO4 </a:t>
            </a:r>
            <a:r>
              <a:rPr lang="en-GB" sz="1900" dirty="0"/>
              <a:t>Be able to use editing tools to edit and manipulate </a:t>
            </a:r>
            <a:r>
              <a:rPr lang="en-GB" sz="1900" dirty="0" smtClean="0"/>
              <a:t>images – Advanced Features </a:t>
            </a:r>
            <a:endParaRPr lang="en-GB" sz="1900" dirty="0"/>
          </a:p>
        </p:txBody>
      </p:sp>
    </p:spTree>
    <p:extLst>
      <p:ext uri="{BB962C8B-B14F-4D97-AF65-F5344CB8AC3E}">
        <p14:creationId xmlns:p14="http://schemas.microsoft.com/office/powerpoint/2010/main" val="20378925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92697"/>
            <a:ext cx="6506098" cy="5832648"/>
          </a:xfrm>
        </p:spPr>
        <p:txBody>
          <a:bodyPr>
            <a:noAutofit/>
          </a:bodyPr>
          <a:lstStyle/>
          <a:p>
            <a:pPr marL="263525" indent="-255588"/>
            <a:r>
              <a:rPr lang="en-GB" sz="1500" b="1" dirty="0" smtClean="0"/>
              <a:t>Curves –</a:t>
            </a:r>
            <a:r>
              <a:rPr lang="en-GB" sz="1500" dirty="0" smtClean="0"/>
              <a:t> Curves is </a:t>
            </a:r>
            <a:r>
              <a:rPr lang="en-GB" sz="1500" dirty="0"/>
              <a:t>the most </a:t>
            </a:r>
            <a:r>
              <a:rPr lang="en-GB" sz="1500" dirty="0" smtClean="0"/>
              <a:t>powerful adjustment </a:t>
            </a:r>
            <a:r>
              <a:rPr lang="en-GB" sz="1500" dirty="0"/>
              <a:t>in all of Photoshop. The basic idea is that, by curving </a:t>
            </a:r>
            <a:r>
              <a:rPr lang="en-GB" sz="1500" dirty="0" smtClean="0"/>
              <a:t>a diagonal </a:t>
            </a:r>
            <a:r>
              <a:rPr lang="en-GB" sz="1500" dirty="0"/>
              <a:t>line on a grid, you change the brightness of the pixels in an image. </a:t>
            </a:r>
            <a:r>
              <a:rPr lang="en-GB" sz="1500" dirty="0" smtClean="0"/>
              <a:t>Instead of </a:t>
            </a:r>
            <a:r>
              <a:rPr lang="en-GB" sz="1500" dirty="0"/>
              <a:t>the three main adjustment sliders you get with Levels (shadows, highlights, </a:t>
            </a:r>
            <a:r>
              <a:rPr lang="en-GB" sz="1500" dirty="0" smtClean="0"/>
              <a:t>and mid-tones</a:t>
            </a:r>
            <a:r>
              <a:rPr lang="en-GB" sz="1500" dirty="0"/>
              <a:t>), Curves gives you up to 16 adjustments. </a:t>
            </a:r>
            <a:r>
              <a:rPr lang="en-GB" sz="1500" dirty="0" smtClean="0"/>
              <a:t>You </a:t>
            </a:r>
            <a:r>
              <a:rPr lang="en-GB" sz="1500" dirty="0"/>
              <a:t>can use Curves as an Adjustment layer so that it’s </a:t>
            </a:r>
            <a:r>
              <a:rPr lang="en-GB" sz="1500" dirty="0" smtClean="0"/>
              <a:t>non-destructive</a:t>
            </a:r>
            <a:r>
              <a:rPr lang="en-GB" sz="1500" dirty="0"/>
              <a:t>, </a:t>
            </a:r>
            <a:r>
              <a:rPr lang="en-GB" sz="1500" dirty="0" smtClean="0"/>
              <a:t>which means </a:t>
            </a:r>
            <a:r>
              <a:rPr lang="en-GB" sz="1500" dirty="0"/>
              <a:t>you can also use the included layer mask to restrict the adjustment </a:t>
            </a:r>
            <a:r>
              <a:rPr lang="en-GB" sz="1500" dirty="0" smtClean="0"/>
              <a:t>to certain </a:t>
            </a:r>
            <a:r>
              <a:rPr lang="en-GB" sz="1500" dirty="0"/>
              <a:t>areas of an image. The Curves grid shows up in the Properties </a:t>
            </a:r>
            <a:r>
              <a:rPr lang="en-GB" sz="1500" dirty="0" smtClean="0"/>
              <a:t>panel, just </a:t>
            </a:r>
            <a:r>
              <a:rPr lang="en-GB" sz="1500" dirty="0"/>
              <a:t>like Levels.</a:t>
            </a:r>
          </a:p>
          <a:p>
            <a:pPr marL="263525" indent="-255588"/>
            <a:r>
              <a:rPr lang="en-GB" sz="1500" dirty="0" smtClean="0"/>
              <a:t>A </a:t>
            </a:r>
            <a:r>
              <a:rPr lang="en-GB" sz="1500" dirty="0"/>
              <a:t>Curves adjustment uses a histogram and the same 256 shades of </a:t>
            </a:r>
            <a:r>
              <a:rPr lang="en-GB" sz="1500" dirty="0" smtClean="0"/>
              <a:t>grey you saw </a:t>
            </a:r>
            <a:r>
              <a:rPr lang="en-GB" sz="1500" dirty="0"/>
              <a:t>in Levels. It also has the same shadows and highlights </a:t>
            </a:r>
            <a:r>
              <a:rPr lang="en-GB" sz="1500" dirty="0" smtClean="0"/>
              <a:t>sliders, </a:t>
            </a:r>
            <a:r>
              <a:rPr lang="en-GB" sz="1500" dirty="0"/>
              <a:t>and it </a:t>
            </a:r>
            <a:r>
              <a:rPr lang="en-GB" sz="1500" dirty="0" smtClean="0"/>
              <a:t>harbours </a:t>
            </a:r>
            <a:r>
              <a:rPr lang="en-GB" sz="1500" dirty="0"/>
              <a:t>the same trio of eyedroppers for resetting </a:t>
            </a:r>
            <a:r>
              <a:rPr lang="en-GB" sz="1500" dirty="0" smtClean="0"/>
              <a:t>the black</a:t>
            </a:r>
            <a:r>
              <a:rPr lang="en-GB" sz="1500" dirty="0"/>
              <a:t>, white, and </a:t>
            </a:r>
            <a:r>
              <a:rPr lang="en-GB" sz="1500" dirty="0" smtClean="0"/>
              <a:t>mid-tone points.</a:t>
            </a:r>
            <a:r>
              <a:rPr lang="en-GB" sz="1500" dirty="0"/>
              <a:t> </a:t>
            </a:r>
            <a:r>
              <a:rPr lang="en-GB" sz="1500" dirty="0" smtClean="0"/>
              <a:t>You </a:t>
            </a:r>
            <a:r>
              <a:rPr lang="en-GB" sz="1500" dirty="0"/>
              <a:t>can </a:t>
            </a:r>
            <a:r>
              <a:rPr lang="en-GB" sz="1500" dirty="0" smtClean="0"/>
              <a:t>Alt-drag </a:t>
            </a:r>
            <a:r>
              <a:rPr lang="en-GB" sz="1500" dirty="0"/>
              <a:t>on a </a:t>
            </a:r>
            <a:r>
              <a:rPr lang="en-GB" sz="1500" dirty="0" smtClean="0"/>
              <a:t>PC </a:t>
            </a:r>
            <a:r>
              <a:rPr lang="en-GB" sz="1500" dirty="0"/>
              <a:t>the shadows and highlights sliders </a:t>
            </a:r>
            <a:r>
              <a:rPr lang="en-GB" sz="1500" dirty="0" smtClean="0"/>
              <a:t>to find </a:t>
            </a:r>
            <a:r>
              <a:rPr lang="en-GB" sz="1500" dirty="0"/>
              <a:t>the darkest and lightest areas of your </a:t>
            </a:r>
            <a:r>
              <a:rPr lang="en-GB" sz="1500" dirty="0" smtClean="0"/>
              <a:t>image. You </a:t>
            </a:r>
            <a:r>
              <a:rPr lang="en-GB" sz="1500" dirty="0"/>
              <a:t>can use Curves to correct an image using the Info panel and the </a:t>
            </a:r>
            <a:r>
              <a:rPr lang="en-GB" sz="1500" dirty="0" smtClean="0"/>
              <a:t>colour Sampler tool</a:t>
            </a:r>
            <a:r>
              <a:rPr lang="en-GB" sz="1500" dirty="0"/>
              <a:t>, and you can type target values into the Properties panel’s Input </a:t>
            </a:r>
            <a:r>
              <a:rPr lang="en-GB" sz="1500" dirty="0" smtClean="0"/>
              <a:t>field. To </a:t>
            </a:r>
            <a:r>
              <a:rPr lang="en-GB" sz="1500" dirty="0"/>
              <a:t>summon the Input </a:t>
            </a:r>
            <a:r>
              <a:rPr lang="en-GB" sz="1500" dirty="0" smtClean="0"/>
              <a:t>field, </a:t>
            </a:r>
            <a:r>
              <a:rPr lang="en-GB" sz="1500" dirty="0"/>
              <a:t>click a point on the </a:t>
            </a:r>
            <a:r>
              <a:rPr lang="en-GB" sz="1500" dirty="0" smtClean="0"/>
              <a:t>curve. </a:t>
            </a:r>
            <a:r>
              <a:rPr lang="en-GB" sz="1500" dirty="0"/>
              <a:t>If </a:t>
            </a:r>
            <a:r>
              <a:rPr lang="en-GB" sz="1500" dirty="0" smtClean="0"/>
              <a:t>you haven’t </a:t>
            </a:r>
            <a:r>
              <a:rPr lang="en-GB" sz="1500" dirty="0"/>
              <a:t>added any points </a:t>
            </a:r>
            <a:r>
              <a:rPr lang="en-GB" sz="1500" dirty="0" smtClean="0"/>
              <a:t>yet, </a:t>
            </a:r>
            <a:r>
              <a:rPr lang="en-GB" sz="1500" dirty="0"/>
              <a:t>click </a:t>
            </a:r>
            <a:r>
              <a:rPr lang="en-GB" sz="1500" dirty="0" smtClean="0"/>
              <a:t>either the </a:t>
            </a:r>
            <a:r>
              <a:rPr lang="en-GB" sz="1500" dirty="0"/>
              <a:t>shadows or highlights slider beneath the grid to activate the </a:t>
            </a:r>
            <a:r>
              <a:rPr lang="en-GB" sz="1500" dirty="0" smtClean="0"/>
              <a:t>corresponding curve </a:t>
            </a:r>
            <a:r>
              <a:rPr lang="en-GB" sz="1500" dirty="0"/>
              <a:t>point at the tip of the diagonal line to summon the Input Field</a:t>
            </a:r>
            <a:r>
              <a:rPr lang="en-GB" sz="1500" dirty="0" smtClean="0"/>
              <a:t>.</a:t>
            </a:r>
          </a:p>
          <a:p>
            <a:pPr marL="263525" indent="-255588"/>
            <a:r>
              <a:rPr lang="en-GB" sz="1500" b="1" dirty="0" smtClean="0"/>
              <a:t>Levels</a:t>
            </a:r>
            <a:r>
              <a:rPr lang="en-GB" sz="1500" dirty="0" smtClean="0"/>
              <a:t> - With </a:t>
            </a:r>
            <a:r>
              <a:rPr lang="en-GB" sz="1500" dirty="0"/>
              <a:t>a single Levels adjustment, you can fix lighting problems, increase </a:t>
            </a:r>
            <a:r>
              <a:rPr lang="en-GB" sz="1500" dirty="0" smtClean="0"/>
              <a:t>contrast, and balance </a:t>
            </a:r>
            <a:r>
              <a:rPr lang="en-GB" sz="1500" dirty="0"/>
              <a:t>the </a:t>
            </a:r>
            <a:r>
              <a:rPr lang="en-GB" sz="1500" dirty="0" smtClean="0"/>
              <a:t>colour </a:t>
            </a:r>
            <a:r>
              <a:rPr lang="en-GB" sz="1500" dirty="0"/>
              <a:t>in your image. </a:t>
            </a:r>
            <a:r>
              <a:rPr lang="en-GB" sz="1500" dirty="0" smtClean="0"/>
              <a:t>Levels adjustments </a:t>
            </a:r>
            <a:r>
              <a:rPr lang="en-GB" sz="1500" dirty="0"/>
              <a:t>change the intensity levels of shadows, </a:t>
            </a:r>
            <a:r>
              <a:rPr lang="en-GB" sz="1500" dirty="0" smtClean="0"/>
              <a:t>mid-tones</a:t>
            </a:r>
            <a:r>
              <a:rPr lang="en-GB" sz="1500" dirty="0"/>
              <a:t>, and </a:t>
            </a:r>
            <a:r>
              <a:rPr lang="en-GB" sz="1500" dirty="0" smtClean="0"/>
              <a:t>highlights. </a:t>
            </a:r>
            <a:r>
              <a:rPr lang="en-GB" sz="1500" dirty="0"/>
              <a:t>They’re a very visual and intuitive way to improve </a:t>
            </a:r>
            <a:r>
              <a:rPr lang="en-GB" sz="1500" dirty="0" smtClean="0"/>
              <a:t>images. And </a:t>
            </a:r>
            <a:r>
              <a:rPr lang="en-GB" sz="1500" dirty="0"/>
              <a:t>because they’re available as Adjustment </a:t>
            </a:r>
            <a:r>
              <a:rPr lang="en-GB" sz="1500" dirty="0" smtClean="0"/>
              <a:t>layers, </a:t>
            </a:r>
            <a:r>
              <a:rPr lang="en-GB" sz="1500" dirty="0"/>
              <a:t>they’re </a:t>
            </a:r>
            <a:r>
              <a:rPr lang="en-GB" sz="1500" dirty="0" smtClean="0"/>
              <a:t>non-destructive and </a:t>
            </a:r>
            <a:r>
              <a:rPr lang="en-GB" sz="1500" dirty="0"/>
              <a:t>won’t harm your original image; plus they come with an automatic layer </a:t>
            </a:r>
            <a:r>
              <a:rPr lang="en-GB" sz="1500" dirty="0" smtClean="0"/>
              <a:t>mask.</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03269" y="692696"/>
            <a:ext cx="2212420" cy="3168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descr="http://www.gomediazine.com/wp-content/images/2010/08/levels-large-e1281128696606.jp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03270" y="3995498"/>
            <a:ext cx="2212418" cy="2191933"/>
          </a:xfrm>
          <a:prstGeom prst="rect">
            <a:avLst/>
          </a:prstGeom>
          <a:noFill/>
          <a:extLst>
            <a:ext uri="{909E8E84-426E-40DD-AFC4-6F175D3DCCD1}">
              <a14:hiddenFill xmlns:a14="http://schemas.microsoft.com/office/drawing/2010/main">
                <a:solidFill>
                  <a:srgbClr val="FFFFFF"/>
                </a:solidFill>
              </a14:hiddenFill>
            </a:ext>
          </a:extLst>
        </p:spPr>
      </p:pic>
      <p:sp>
        <p:nvSpPr>
          <p:cNvPr id="13" name="Title 2"/>
          <p:cNvSpPr>
            <a:spLocks noGrp="1"/>
          </p:cNvSpPr>
          <p:nvPr>
            <p:ph type="title"/>
          </p:nvPr>
        </p:nvSpPr>
        <p:spPr>
          <a:xfrm>
            <a:off x="230832" y="116632"/>
            <a:ext cx="8733656" cy="504056"/>
          </a:xfrm>
        </p:spPr>
        <p:txBody>
          <a:bodyPr>
            <a:normAutofit/>
          </a:bodyPr>
          <a:lstStyle/>
          <a:p>
            <a:r>
              <a:rPr lang="en-GB" sz="1900" dirty="0" smtClean="0"/>
              <a:t>LO4 </a:t>
            </a:r>
            <a:r>
              <a:rPr lang="en-GB" sz="1900" dirty="0"/>
              <a:t>Be able to use editing tools to edit and manipulate </a:t>
            </a:r>
            <a:r>
              <a:rPr lang="en-GB" sz="1900" dirty="0" smtClean="0"/>
              <a:t>images – Advanced Features </a:t>
            </a:r>
            <a:endParaRPr lang="en-GB" sz="1900" dirty="0"/>
          </a:p>
        </p:txBody>
      </p:sp>
    </p:spTree>
    <p:extLst>
      <p:ext uri="{BB962C8B-B14F-4D97-AF65-F5344CB8AC3E}">
        <p14:creationId xmlns:p14="http://schemas.microsoft.com/office/powerpoint/2010/main" val="42883494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6696744" cy="5904655"/>
          </a:xfrm>
        </p:spPr>
        <p:txBody>
          <a:bodyPr>
            <a:noAutofit/>
          </a:bodyPr>
          <a:lstStyle/>
          <a:p>
            <a:pPr marL="261938" indent="-255588"/>
            <a:r>
              <a:rPr lang="en-GB" sz="1500" b="1" dirty="0"/>
              <a:t>U</a:t>
            </a:r>
            <a:r>
              <a:rPr lang="en-GB" sz="1500" b="1" dirty="0" smtClean="0"/>
              <a:t>sing </a:t>
            </a:r>
            <a:r>
              <a:rPr lang="en-GB" sz="1500" b="1" dirty="0"/>
              <a:t>selection tools (marquees, magic wand, </a:t>
            </a:r>
            <a:r>
              <a:rPr lang="en-GB" sz="1500" b="1" dirty="0" smtClean="0"/>
              <a:t>lassoes)</a:t>
            </a:r>
            <a:r>
              <a:rPr lang="en-GB" sz="1500" dirty="0" smtClean="0"/>
              <a:t> - Photoshop’s </a:t>
            </a:r>
            <a:r>
              <a:rPr lang="en-GB" sz="1500" dirty="0"/>
              <a:t>most basic selection tools are the </a:t>
            </a:r>
            <a:r>
              <a:rPr lang="en-GB" sz="1500" b="1" dirty="0"/>
              <a:t>Rectangular and Elliptical </a:t>
            </a:r>
            <a:r>
              <a:rPr lang="en-GB" sz="1500" b="1" dirty="0" smtClean="0"/>
              <a:t>Marquees</a:t>
            </a:r>
            <a:r>
              <a:rPr lang="en-GB" sz="1500" dirty="0" smtClean="0"/>
              <a:t>. Any time</a:t>
            </a:r>
            <a:br>
              <a:rPr lang="en-GB" sz="1500" dirty="0" smtClean="0"/>
            </a:br>
            <a:r>
              <a:rPr lang="en-GB" sz="1500" dirty="0" smtClean="0"/>
              <a:t>you </a:t>
            </a:r>
            <a:r>
              <a:rPr lang="en-GB" sz="1500" dirty="0"/>
              <a:t>need to make a selection that’s squarish or roundish, reach for </a:t>
            </a:r>
            <a:r>
              <a:rPr lang="en-GB" sz="1500" dirty="0" smtClean="0"/>
              <a:t>these </a:t>
            </a:r>
            <a:br>
              <a:rPr lang="en-GB" sz="1500" dirty="0" smtClean="0"/>
            </a:br>
            <a:r>
              <a:rPr lang="en-GB" sz="1500" dirty="0" smtClean="0"/>
              <a:t>little helpers. To </a:t>
            </a:r>
            <a:r>
              <a:rPr lang="en-GB" sz="1500" dirty="0"/>
              <a:t>make a selection with either marquee tool, just grab the tool by clicking its </a:t>
            </a:r>
            <a:r>
              <a:rPr lang="en-GB" sz="1500" dirty="0" smtClean="0"/>
              <a:t>icon in </a:t>
            </a:r>
            <a:r>
              <a:rPr lang="en-GB" sz="1500" dirty="0"/>
              <a:t>the Tools panel or by pressing M, and then mouse over to your document. </a:t>
            </a:r>
            <a:r>
              <a:rPr lang="en-GB" sz="1500" dirty="0" smtClean="0"/>
              <a:t>When your </a:t>
            </a:r>
            <a:r>
              <a:rPr lang="en-GB" sz="1500" dirty="0"/>
              <a:t>cursor turns into a tiny + sign, drag across the area you want to </a:t>
            </a:r>
            <a:r>
              <a:rPr lang="en-GB" sz="1500" dirty="0" smtClean="0"/>
              <a:t>select. </a:t>
            </a:r>
            <a:r>
              <a:rPr lang="en-GB" sz="1500" dirty="0"/>
              <a:t>Photoshop starts </a:t>
            </a:r>
            <a:r>
              <a:rPr lang="en-GB" sz="1500" dirty="0" smtClean="0"/>
              <a:t>the working </a:t>
            </a:r>
            <a:r>
              <a:rPr lang="en-GB" sz="1500" dirty="0"/>
              <a:t>with selections (add, subtract, </a:t>
            </a:r>
            <a:r>
              <a:rPr lang="en-GB" sz="1500" dirty="0" smtClean="0"/>
              <a:t>deselect) </a:t>
            </a:r>
            <a:r>
              <a:rPr lang="en-GB" sz="1500" dirty="0"/>
              <a:t>selection where you clicked and continues it in the direction you drag as long </a:t>
            </a:r>
            <a:r>
              <a:rPr lang="en-GB" sz="1500" dirty="0" smtClean="0"/>
              <a:t>as you </a:t>
            </a:r>
            <a:r>
              <a:rPr lang="en-GB" sz="1500" dirty="0"/>
              <a:t>hold down the mouse button. When you’ve got marching ants around the </a:t>
            </a:r>
            <a:r>
              <a:rPr lang="en-GB" sz="1500" dirty="0" smtClean="0"/>
              <a:t>area you </a:t>
            </a:r>
            <a:r>
              <a:rPr lang="en-GB" sz="1500" dirty="0"/>
              <a:t>want to select, release the mouse button</a:t>
            </a:r>
            <a:r>
              <a:rPr lang="en-GB" sz="1500" dirty="0" smtClean="0"/>
              <a:t>.</a:t>
            </a:r>
            <a:r>
              <a:rPr lang="en-GB" sz="1500" b="1" dirty="0"/>
              <a:t> Move the selection</a:t>
            </a:r>
            <a:r>
              <a:rPr lang="en-GB" sz="1500" dirty="0"/>
              <a:t>. Click anywhere within the selected area and then drag </a:t>
            </a:r>
            <a:r>
              <a:rPr lang="en-GB" sz="1500" dirty="0" smtClean="0"/>
              <a:t>to another </a:t>
            </a:r>
            <a:r>
              <a:rPr lang="en-GB" sz="1500" dirty="0"/>
              <a:t>part of your document (your cursor turns into a tiny arrow the </a:t>
            </a:r>
            <a:r>
              <a:rPr lang="en-GB" sz="1500" dirty="0" smtClean="0"/>
              <a:t>second you </a:t>
            </a:r>
            <a:r>
              <a:rPr lang="en-GB" sz="1500" dirty="0"/>
              <a:t>release the mouse button after drawing a </a:t>
            </a:r>
            <a:r>
              <a:rPr lang="en-GB" sz="1500" dirty="0" smtClean="0"/>
              <a:t>selection.</a:t>
            </a:r>
            <a:endParaRPr lang="en-GB" sz="1500" dirty="0"/>
          </a:p>
          <a:p>
            <a:pPr marL="261938" indent="-255588"/>
            <a:r>
              <a:rPr lang="en-GB" sz="1500" b="1" dirty="0" smtClean="0"/>
              <a:t>Add </a:t>
            </a:r>
            <a:r>
              <a:rPr lang="en-GB" sz="1500" b="1" dirty="0"/>
              <a:t>to the selection</a:t>
            </a:r>
            <a:r>
              <a:rPr lang="en-GB" sz="1500" dirty="0"/>
              <a:t>. When you click the “Add to selection” button in </a:t>
            </a:r>
            <a:r>
              <a:rPr lang="en-GB" sz="1500" dirty="0" smtClean="0"/>
              <a:t>the Options </a:t>
            </a:r>
            <a:r>
              <a:rPr lang="en-GB" sz="1500" dirty="0"/>
              <a:t>bar </a:t>
            </a:r>
            <a:r>
              <a:rPr lang="en-GB" sz="1500" dirty="0" smtClean="0"/>
              <a:t>or </a:t>
            </a:r>
            <a:r>
              <a:rPr lang="en-GB" sz="1500" dirty="0"/>
              <a:t>press and hold the Shift key, </a:t>
            </a:r>
            <a:r>
              <a:rPr lang="en-GB" sz="1500" dirty="0" smtClean="0"/>
              <a:t>Photoshop puts </a:t>
            </a:r>
            <a:r>
              <a:rPr lang="en-GB" sz="1500" dirty="0"/>
              <a:t>a tiny + sign beneath the cursor to let you know that whatever you </a:t>
            </a:r>
            <a:r>
              <a:rPr lang="en-GB" sz="1500" dirty="0" smtClean="0"/>
              <a:t>drag across </a:t>
            </a:r>
            <a:r>
              <a:rPr lang="en-GB" sz="1500" dirty="0"/>
              <a:t>next will get added to the current selection. This mode is handy </a:t>
            </a:r>
            <a:r>
              <a:rPr lang="en-GB" sz="1500" dirty="0" smtClean="0"/>
              <a:t>when you </a:t>
            </a:r>
            <a:r>
              <a:rPr lang="en-GB" sz="1500" dirty="0"/>
              <a:t>need to select areas that don’t touch each </a:t>
            </a:r>
            <a:r>
              <a:rPr lang="en-GB" sz="1500" dirty="0" smtClean="0"/>
              <a:t>other, </a:t>
            </a:r>
            <a:r>
              <a:rPr lang="en-GB" sz="1500" dirty="0"/>
              <a:t>or if you’ve selected most of what you want but notice that you missed </a:t>
            </a:r>
            <a:r>
              <a:rPr lang="en-GB" sz="1500" dirty="0" smtClean="0"/>
              <a:t>a spot</a:t>
            </a:r>
            <a:r>
              <a:rPr lang="en-GB" sz="1500" dirty="0"/>
              <a:t>. Instead of starting over, simply switch to this mode and draw around </a:t>
            </a:r>
            <a:r>
              <a:rPr lang="en-GB" sz="1500" dirty="0" smtClean="0"/>
              <a:t>that area </a:t>
            </a:r>
            <a:r>
              <a:rPr lang="en-GB" sz="1500" dirty="0"/>
              <a:t>as if you were creating a new selection.</a:t>
            </a:r>
          </a:p>
          <a:p>
            <a:pPr marL="261938" indent="-255588"/>
            <a:r>
              <a:rPr lang="en-GB" sz="1500" b="1" dirty="0" smtClean="0"/>
              <a:t>Subtract </a:t>
            </a:r>
            <a:r>
              <a:rPr lang="en-GB" sz="1500" b="1" dirty="0"/>
              <a:t>from the selection</a:t>
            </a:r>
            <a:r>
              <a:rPr lang="en-GB" sz="1500" dirty="0"/>
              <a:t>. Clicking the “Subtract from selection” </a:t>
            </a:r>
            <a:r>
              <a:rPr lang="en-GB" sz="1500" dirty="0" smtClean="0"/>
              <a:t>button or </a:t>
            </a:r>
            <a:r>
              <a:rPr lang="en-GB" sz="1500" dirty="0"/>
              <a:t>pressing and holding the </a:t>
            </a:r>
            <a:r>
              <a:rPr lang="en-GB" sz="1500" dirty="0" smtClean="0"/>
              <a:t>Alt </a:t>
            </a:r>
            <a:r>
              <a:rPr lang="en-GB" sz="1500" dirty="0"/>
              <a:t>on </a:t>
            </a:r>
            <a:r>
              <a:rPr lang="en-GB" sz="1500" dirty="0" smtClean="0"/>
              <a:t>a PC, </a:t>
            </a:r>
            <a:r>
              <a:rPr lang="en-GB" sz="1500" dirty="0"/>
              <a:t>has the opposite effect. A tiny – sign appears beneath your cursor to </a:t>
            </a:r>
            <a:r>
              <a:rPr lang="en-GB" sz="1500" dirty="0" smtClean="0"/>
              <a:t>let you </a:t>
            </a:r>
            <a:r>
              <a:rPr lang="en-GB" sz="1500" dirty="0"/>
              <a:t>know you’re in this mode. Mouse over to </a:t>
            </a:r>
            <a:r>
              <a:rPr lang="en-GB" sz="1500" dirty="0" smtClean="0"/>
              <a:t>your document </a:t>
            </a:r>
            <a:r>
              <a:rPr lang="en-GB" sz="1500" dirty="0"/>
              <a:t>and draw a </a:t>
            </a:r>
            <a:r>
              <a:rPr lang="en-GB" sz="1500" dirty="0" smtClean="0"/>
              <a:t>box around </a:t>
            </a:r>
            <a:r>
              <a:rPr lang="en-GB" sz="1500" dirty="0"/>
              <a:t>the area you want to deselect</a:t>
            </a:r>
            <a:r>
              <a:rPr lang="en-GB" sz="1500" dirty="0" smtClean="0"/>
              <a:t>.</a:t>
            </a:r>
          </a:p>
        </p:txBody>
      </p:sp>
      <p:pic>
        <p:nvPicPr>
          <p:cNvPr id="16" name="Picture 2" descr="http://jasonolney.com/wordpress/wp-content/uploads/2012/07/Toolbar-CS4.jpg">
            <a:hlinkClick r:id="rId2"/>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7456" r="44251" b="84964"/>
          <a:stretch/>
        </p:blipFill>
        <p:spPr bwMode="auto">
          <a:xfrm>
            <a:off x="6876256" y="908720"/>
            <a:ext cx="2232248" cy="802121"/>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48264" y="1894785"/>
            <a:ext cx="2126374" cy="27583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itle 2"/>
          <p:cNvSpPr>
            <a:spLocks noGrp="1"/>
          </p:cNvSpPr>
          <p:nvPr>
            <p:ph type="title"/>
          </p:nvPr>
        </p:nvSpPr>
        <p:spPr>
          <a:xfrm>
            <a:off x="230832" y="116632"/>
            <a:ext cx="8733656" cy="504056"/>
          </a:xfrm>
        </p:spPr>
        <p:txBody>
          <a:bodyPr>
            <a:normAutofit/>
          </a:bodyPr>
          <a:lstStyle/>
          <a:p>
            <a:r>
              <a:rPr lang="en-GB" sz="1900" dirty="0" smtClean="0"/>
              <a:t>LO4 </a:t>
            </a:r>
            <a:r>
              <a:rPr lang="en-GB" sz="1900" dirty="0"/>
              <a:t>Be able to use editing tools to edit and manipulate </a:t>
            </a:r>
            <a:r>
              <a:rPr lang="en-GB" sz="1900" dirty="0" smtClean="0"/>
              <a:t>images – Advanced Features </a:t>
            </a:r>
            <a:endParaRPr lang="en-GB" sz="1900" dirty="0"/>
          </a:p>
        </p:txBody>
      </p:sp>
    </p:spTree>
    <p:extLst>
      <p:ext uri="{BB962C8B-B14F-4D97-AF65-F5344CB8AC3E}">
        <p14:creationId xmlns:p14="http://schemas.microsoft.com/office/powerpoint/2010/main" val="15975079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6696744" cy="5904655"/>
          </a:xfrm>
        </p:spPr>
        <p:txBody>
          <a:bodyPr>
            <a:normAutofit fontScale="70000" lnSpcReduction="20000"/>
          </a:bodyPr>
          <a:lstStyle/>
          <a:p>
            <a:pPr marL="263525" indent="-255588"/>
            <a:r>
              <a:rPr lang="en-GB" b="1" dirty="0" smtClean="0"/>
              <a:t>Using </a:t>
            </a:r>
            <a:r>
              <a:rPr lang="en-GB" b="1" dirty="0"/>
              <a:t>selection tools </a:t>
            </a:r>
            <a:r>
              <a:rPr lang="en-GB" b="1" dirty="0" smtClean="0"/>
              <a:t>(magic </a:t>
            </a:r>
            <a:r>
              <a:rPr lang="en-GB" b="1" dirty="0"/>
              <a:t>wand, </a:t>
            </a:r>
            <a:r>
              <a:rPr lang="en-GB" b="1" dirty="0" smtClean="0"/>
              <a:t>lassoes)</a:t>
            </a:r>
            <a:r>
              <a:rPr lang="en-GB" dirty="0" smtClean="0"/>
              <a:t> - </a:t>
            </a:r>
            <a:r>
              <a:rPr lang="en-GB" b="1" dirty="0" smtClean="0"/>
              <a:t>The </a:t>
            </a:r>
            <a:r>
              <a:rPr lang="en-GB" b="1" dirty="0"/>
              <a:t>Magic Wand</a:t>
            </a:r>
            <a:r>
              <a:rPr lang="en-GB" dirty="0"/>
              <a:t> lets you select areas of </a:t>
            </a:r>
            <a:r>
              <a:rPr lang="en-GB" dirty="0" smtClean="0"/>
              <a:t>colour </a:t>
            </a:r>
            <a:r>
              <a:rPr lang="en-GB" dirty="0"/>
              <a:t>by clicking rather than </a:t>
            </a:r>
            <a:r>
              <a:rPr lang="en-GB" dirty="0" smtClean="0"/>
              <a:t>dragging. It’s </a:t>
            </a:r>
            <a:r>
              <a:rPr lang="en-GB" dirty="0"/>
              <a:t>in the same toolset as the Quick Selection tool, and you can grab it by </a:t>
            </a:r>
            <a:r>
              <a:rPr lang="en-GB" dirty="0" smtClean="0"/>
              <a:t>pressing Shift-W. </a:t>
            </a:r>
            <a:r>
              <a:rPr lang="en-GB" dirty="0"/>
              <a:t>The Magic </a:t>
            </a:r>
            <a:r>
              <a:rPr lang="en-GB" dirty="0" smtClean="0"/>
              <a:t>Wand is </a:t>
            </a:r>
            <a:r>
              <a:rPr lang="en-GB" dirty="0"/>
              <a:t>great for selecting </a:t>
            </a:r>
            <a:r>
              <a:rPr lang="en-GB" dirty="0" smtClean="0"/>
              <a:t>solid-coloured </a:t>
            </a:r>
            <a:r>
              <a:rPr lang="en-GB" dirty="0"/>
              <a:t>backgrounds or large bodies of similar </a:t>
            </a:r>
            <a:r>
              <a:rPr lang="en-GB" dirty="0" smtClean="0"/>
              <a:t>colour</a:t>
            </a:r>
            <a:r>
              <a:rPr lang="en-GB" dirty="0"/>
              <a:t>, </a:t>
            </a:r>
            <a:r>
              <a:rPr lang="en-GB" dirty="0" smtClean="0"/>
              <a:t>like </a:t>
            </a:r>
            <a:r>
              <a:rPr lang="en-GB" dirty="0"/>
              <a:t>a cloudless sky, with just a couple of clicks. </a:t>
            </a:r>
            <a:r>
              <a:rPr lang="en-GB" dirty="0" smtClean="0"/>
              <a:t>When </a:t>
            </a:r>
            <a:r>
              <a:rPr lang="en-GB" dirty="0"/>
              <a:t>you click once with the Magic Wand in the area you want to select, </a:t>
            </a:r>
            <a:r>
              <a:rPr lang="en-GB" dirty="0" smtClean="0"/>
              <a:t>Photoshop magically selects </a:t>
            </a:r>
            <a:r>
              <a:rPr lang="en-GB" dirty="0"/>
              <a:t>all the pixels on the currently active layer that </a:t>
            </a:r>
            <a:r>
              <a:rPr lang="en-GB" dirty="0" smtClean="0"/>
              <a:t>are both </a:t>
            </a:r>
            <a:r>
              <a:rPr lang="en-GB" dirty="0"/>
              <a:t>similar in </a:t>
            </a:r>
            <a:r>
              <a:rPr lang="en-GB" dirty="0" smtClean="0"/>
              <a:t>colour </a:t>
            </a:r>
            <a:r>
              <a:rPr lang="en-GB" dirty="0"/>
              <a:t>and touching one </a:t>
            </a:r>
            <a:r>
              <a:rPr lang="en-GB" dirty="0" smtClean="0"/>
              <a:t>another. </a:t>
            </a:r>
            <a:r>
              <a:rPr lang="en-GB" dirty="0"/>
              <a:t>If the </a:t>
            </a:r>
            <a:r>
              <a:rPr lang="en-GB" dirty="0" smtClean="0"/>
              <a:t>colour </a:t>
            </a:r>
            <a:r>
              <a:rPr lang="en-GB" dirty="0"/>
              <a:t>in the area you want to select varies a bit, Photoshop </a:t>
            </a:r>
            <a:r>
              <a:rPr lang="en-GB" dirty="0" smtClean="0"/>
              <a:t>may not </a:t>
            </a:r>
            <a:r>
              <a:rPr lang="en-GB" dirty="0"/>
              <a:t>select all of it. In that case, you can add to the selection either by pressing </a:t>
            </a:r>
            <a:r>
              <a:rPr lang="en-GB" dirty="0" smtClean="0"/>
              <a:t>the Shift </a:t>
            </a:r>
            <a:r>
              <a:rPr lang="en-GB" dirty="0"/>
              <a:t>key as you click nearby areas or by modifying the Magic Wand’s tolerance </a:t>
            </a:r>
            <a:r>
              <a:rPr lang="en-GB" dirty="0" smtClean="0"/>
              <a:t>in the </a:t>
            </a:r>
            <a:r>
              <a:rPr lang="en-GB" dirty="0"/>
              <a:t>Options </a:t>
            </a:r>
            <a:r>
              <a:rPr lang="en-GB" dirty="0" smtClean="0"/>
              <a:t>bar. </a:t>
            </a:r>
            <a:r>
              <a:rPr lang="en-GB" dirty="0"/>
              <a:t>To subtract from </a:t>
            </a:r>
            <a:r>
              <a:rPr lang="en-GB" dirty="0" smtClean="0"/>
              <a:t>the selection</a:t>
            </a:r>
            <a:r>
              <a:rPr lang="en-GB" dirty="0"/>
              <a:t>, just press and hold the </a:t>
            </a:r>
            <a:r>
              <a:rPr lang="en-GB" dirty="0" smtClean="0"/>
              <a:t>Alt </a:t>
            </a:r>
            <a:r>
              <a:rPr lang="en-GB" dirty="0"/>
              <a:t>on a </a:t>
            </a:r>
            <a:r>
              <a:rPr lang="en-GB" dirty="0" smtClean="0"/>
              <a:t>PC </a:t>
            </a:r>
            <a:r>
              <a:rPr lang="en-GB" dirty="0"/>
              <a:t>while you click the </a:t>
            </a:r>
            <a:r>
              <a:rPr lang="en-GB" dirty="0" smtClean="0"/>
              <a:t>area you </a:t>
            </a:r>
            <a:r>
              <a:rPr lang="en-GB" dirty="0"/>
              <a:t>don’t want included</a:t>
            </a:r>
            <a:r>
              <a:rPr lang="en-GB" dirty="0" smtClean="0"/>
              <a:t>.</a:t>
            </a:r>
          </a:p>
          <a:p>
            <a:pPr marL="263525" indent="-255588"/>
            <a:r>
              <a:rPr lang="en-GB" b="1" dirty="0" smtClean="0"/>
              <a:t>Lasso Tool - </a:t>
            </a:r>
            <a:r>
              <a:rPr lang="en-GB" dirty="0" smtClean="0"/>
              <a:t>The </a:t>
            </a:r>
            <a:r>
              <a:rPr lang="en-GB" dirty="0"/>
              <a:t>regular Lasso tool lets you draw a selection completely freeform as if you </a:t>
            </a:r>
            <a:r>
              <a:rPr lang="en-GB" dirty="0" smtClean="0"/>
              <a:t>were drawing </a:t>
            </a:r>
            <a:r>
              <a:rPr lang="en-GB" dirty="0"/>
              <a:t>with a pencil. To activate this tool, simply click it in the Tools panel </a:t>
            </a:r>
            <a:r>
              <a:rPr lang="en-GB" dirty="0" smtClean="0"/>
              <a:t>or </a:t>
            </a:r>
            <a:r>
              <a:rPr lang="en-GB" dirty="0"/>
              <a:t>press the L key. Then click in </a:t>
            </a:r>
            <a:r>
              <a:rPr lang="en-GB" dirty="0" smtClean="0"/>
              <a:t>your document </a:t>
            </a:r>
            <a:r>
              <a:rPr lang="en-GB" dirty="0"/>
              <a:t>and drag to create a selection. Once you stop drawing and release </a:t>
            </a:r>
            <a:r>
              <a:rPr lang="en-GB" dirty="0" smtClean="0"/>
              <a:t>the mouse </a:t>
            </a:r>
            <a:r>
              <a:rPr lang="en-GB" dirty="0"/>
              <a:t>button, Photoshop automatically completes the selection with a straight </a:t>
            </a:r>
            <a:r>
              <a:rPr lang="en-GB" dirty="0" smtClean="0"/>
              <a:t>line and </a:t>
            </a:r>
            <a:r>
              <a:rPr lang="en-GB" dirty="0"/>
              <a:t>you see marching ants</a:t>
            </a:r>
            <a:r>
              <a:rPr lang="en-GB" dirty="0" smtClean="0"/>
              <a:t>.</a:t>
            </a:r>
          </a:p>
        </p:txBody>
      </p:sp>
      <p:pic>
        <p:nvPicPr>
          <p:cNvPr id="16" name="Picture 2" descr="http://jasonolney.com/wordpress/wp-content/uploads/2012/07/Toolbar-CS4.jpg">
            <a:hlinkClick r:id="rId2"/>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8840" t="3385" r="67417" b="78173"/>
          <a:stretch/>
        </p:blipFill>
        <p:spPr bwMode="auto">
          <a:xfrm>
            <a:off x="6842719" y="836712"/>
            <a:ext cx="2193777" cy="1152128"/>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http://jasonolney.com/wordpress/wp-content/uploads/2012/07/Toolbar-CS4.jpg">
            <a:hlinkClick r:id="rId2"/>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7078" t="3386" r="19193" b="81827"/>
          <a:stretch/>
        </p:blipFill>
        <p:spPr bwMode="auto">
          <a:xfrm>
            <a:off x="6667849" y="5301208"/>
            <a:ext cx="2358021" cy="993552"/>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http://designtutorials4u.com/wp-content/uploads/2009/10/05_lasso_tool_cheatsheet.png">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57618" y="4077072"/>
            <a:ext cx="2278878" cy="1035853"/>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www.webdesign.org/img_articles/14358/wand_first_selection.jpg">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757618" y="2276872"/>
            <a:ext cx="2278877" cy="1480096"/>
          </a:xfrm>
          <a:prstGeom prst="rect">
            <a:avLst/>
          </a:prstGeom>
          <a:noFill/>
          <a:extLst>
            <a:ext uri="{909E8E84-426E-40DD-AFC4-6F175D3DCCD1}">
              <a14:hiddenFill xmlns:a14="http://schemas.microsoft.com/office/drawing/2010/main">
                <a:solidFill>
                  <a:srgbClr val="FFFFFF"/>
                </a:solidFill>
              </a14:hiddenFill>
            </a:ext>
          </a:extLst>
        </p:spPr>
      </p:pic>
      <p:sp>
        <p:nvSpPr>
          <p:cNvPr id="15" name="Title 2"/>
          <p:cNvSpPr>
            <a:spLocks noGrp="1"/>
          </p:cNvSpPr>
          <p:nvPr>
            <p:ph type="title"/>
          </p:nvPr>
        </p:nvSpPr>
        <p:spPr>
          <a:xfrm>
            <a:off x="230832" y="116632"/>
            <a:ext cx="8733656" cy="504056"/>
          </a:xfrm>
        </p:spPr>
        <p:txBody>
          <a:bodyPr>
            <a:normAutofit/>
          </a:bodyPr>
          <a:lstStyle/>
          <a:p>
            <a:r>
              <a:rPr lang="en-GB" sz="1900" dirty="0" smtClean="0"/>
              <a:t>LO4 </a:t>
            </a:r>
            <a:r>
              <a:rPr lang="en-GB" sz="1900" dirty="0"/>
              <a:t>Be able to use editing tools to edit and manipulate </a:t>
            </a:r>
            <a:r>
              <a:rPr lang="en-GB" sz="1900" dirty="0" smtClean="0"/>
              <a:t>images – Advanced Features </a:t>
            </a:r>
            <a:endParaRPr lang="en-GB" sz="1900" dirty="0"/>
          </a:p>
        </p:txBody>
      </p:sp>
    </p:spTree>
    <p:extLst>
      <p:ext uri="{BB962C8B-B14F-4D97-AF65-F5344CB8AC3E}">
        <p14:creationId xmlns:p14="http://schemas.microsoft.com/office/powerpoint/2010/main" val="9107905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3" y="620688"/>
            <a:ext cx="6301842" cy="5904655"/>
          </a:xfrm>
        </p:spPr>
        <p:txBody>
          <a:bodyPr>
            <a:noAutofit/>
          </a:bodyPr>
          <a:lstStyle/>
          <a:p>
            <a:pPr marL="263525" indent="-255588"/>
            <a:r>
              <a:rPr lang="en-GB" sz="1700" b="1" dirty="0" smtClean="0"/>
              <a:t>Polygon </a:t>
            </a:r>
            <a:r>
              <a:rPr lang="en-GB" sz="1700" b="1" dirty="0"/>
              <a:t>Lasso </a:t>
            </a:r>
            <a:r>
              <a:rPr lang="en-GB" sz="1700" b="1" dirty="0" smtClean="0"/>
              <a:t>Tool - </a:t>
            </a:r>
            <a:r>
              <a:rPr lang="en-GB" sz="1700" dirty="0" smtClean="0"/>
              <a:t>If </a:t>
            </a:r>
            <a:r>
              <a:rPr lang="en-GB" sz="1700" dirty="0"/>
              <a:t>your image has a lot of straight lines in </a:t>
            </a:r>
            <a:r>
              <a:rPr lang="en-GB" sz="1700" dirty="0" smtClean="0"/>
              <a:t>it, </a:t>
            </a:r>
            <a:r>
              <a:rPr lang="en-GB" sz="1700" dirty="0"/>
              <a:t>the </a:t>
            </a:r>
            <a:r>
              <a:rPr lang="en-GB" sz="1700" dirty="0" smtClean="0"/>
              <a:t>Polygonal Lasso </a:t>
            </a:r>
            <a:r>
              <a:rPr lang="en-GB" sz="1700" dirty="0"/>
              <a:t>tool is your ticket. Instead of letting you draw a selection that’s </a:t>
            </a:r>
            <a:r>
              <a:rPr lang="en-GB" sz="1700" dirty="0" smtClean="0"/>
              <a:t>any shape </a:t>
            </a:r>
            <a:r>
              <a:rPr lang="en-GB" sz="1700" dirty="0"/>
              <a:t>at all, the Polygonal Lasso draws only straight lines. To use it, click once </a:t>
            </a:r>
            <a:r>
              <a:rPr lang="en-GB" sz="1700" dirty="0" smtClean="0"/>
              <a:t>to set </a:t>
            </a:r>
            <a:r>
              <a:rPr lang="en-GB" sz="1700" dirty="0"/>
              <a:t>the starting point, and move your cursor along the shape of the item you </a:t>
            </a:r>
            <a:r>
              <a:rPr lang="en-GB" sz="1700" dirty="0" smtClean="0"/>
              <a:t>want to </a:t>
            </a:r>
            <a:r>
              <a:rPr lang="en-GB" sz="1700" dirty="0"/>
              <a:t>select; click again where the angle changes; and then repeat this process </a:t>
            </a:r>
            <a:r>
              <a:rPr lang="en-GB" sz="1700" dirty="0" smtClean="0"/>
              <a:t>until you’ve </a:t>
            </a:r>
            <a:r>
              <a:rPr lang="en-GB" sz="1700" dirty="0"/>
              <a:t>outlined the whole shape. </a:t>
            </a:r>
            <a:r>
              <a:rPr lang="en-GB" sz="1700" dirty="0" smtClean="0"/>
              <a:t>To </a:t>
            </a:r>
            <a:r>
              <a:rPr lang="en-GB" sz="1700" dirty="0"/>
              <a:t>complete the selection, point your cursor at the first point you created. </a:t>
            </a:r>
            <a:r>
              <a:rPr lang="en-GB" sz="1700" dirty="0" smtClean="0"/>
              <a:t>When a </a:t>
            </a:r>
            <a:r>
              <a:rPr lang="en-GB" sz="1700" dirty="0"/>
              <a:t>tiny circle appears below the </a:t>
            </a:r>
            <a:r>
              <a:rPr lang="en-GB" sz="1700" dirty="0" smtClean="0"/>
              <a:t>cursor, </a:t>
            </a:r>
            <a:r>
              <a:rPr lang="en-GB" sz="1700" dirty="0"/>
              <a:t>click once </a:t>
            </a:r>
            <a:r>
              <a:rPr lang="en-GB" sz="1700" dirty="0" smtClean="0"/>
              <a:t>to close </a:t>
            </a:r>
            <a:r>
              <a:rPr lang="en-GB" sz="1700" dirty="0"/>
              <a:t>the selection and summon the marching ants</a:t>
            </a:r>
            <a:r>
              <a:rPr lang="en-GB" sz="1700" dirty="0" smtClean="0"/>
              <a:t>.</a:t>
            </a:r>
          </a:p>
          <a:p>
            <a:pPr marL="263525" indent="-255588"/>
            <a:r>
              <a:rPr lang="en-GB" sz="1700" b="1" dirty="0" smtClean="0"/>
              <a:t>Magnetic </a:t>
            </a:r>
            <a:r>
              <a:rPr lang="en-GB" sz="1700" b="1" dirty="0"/>
              <a:t>Lasso </a:t>
            </a:r>
            <a:r>
              <a:rPr lang="en-GB" sz="1700" b="1" dirty="0" smtClean="0"/>
              <a:t>Tool - </a:t>
            </a:r>
            <a:r>
              <a:rPr lang="en-GB" sz="1700" dirty="0" smtClean="0"/>
              <a:t>This </a:t>
            </a:r>
            <a:r>
              <a:rPr lang="en-GB" sz="1700" dirty="0"/>
              <a:t>tool has all the power of the other lasso tools, except that it’s </a:t>
            </a:r>
            <a:r>
              <a:rPr lang="en-GB" sz="1700" dirty="0" smtClean="0"/>
              <a:t>smart. </a:t>
            </a:r>
            <a:r>
              <a:rPr lang="en-GB" sz="1700" dirty="0"/>
              <a:t>Click once to set a starting point, and from there the Magnetic </a:t>
            </a:r>
            <a:r>
              <a:rPr lang="en-GB" sz="1700" dirty="0" smtClean="0"/>
              <a:t>Lasso tries </a:t>
            </a:r>
            <a:r>
              <a:rPr lang="en-GB" sz="1700" dirty="0"/>
              <a:t>to guess what you want to select by examining the </a:t>
            </a:r>
            <a:r>
              <a:rPr lang="en-GB" sz="1700" dirty="0" smtClean="0"/>
              <a:t>colours </a:t>
            </a:r>
            <a:r>
              <a:rPr lang="en-GB" sz="1700" dirty="0"/>
              <a:t>of the pixels </a:t>
            </a:r>
            <a:r>
              <a:rPr lang="en-GB" sz="1700" dirty="0" smtClean="0"/>
              <a:t>your cursor </a:t>
            </a:r>
            <a:r>
              <a:rPr lang="en-GB" sz="1700" dirty="0"/>
              <a:t>is </a:t>
            </a:r>
            <a:r>
              <a:rPr lang="en-GB" sz="1700" dirty="0" smtClean="0"/>
              <a:t>over. </a:t>
            </a:r>
            <a:r>
              <a:rPr lang="en-GB" sz="1700" dirty="0"/>
              <a:t>As you </a:t>
            </a:r>
            <a:r>
              <a:rPr lang="en-GB" sz="1700" dirty="0" smtClean="0"/>
              <a:t>move your </a:t>
            </a:r>
            <a:r>
              <a:rPr lang="en-GB" sz="1700" dirty="0"/>
              <a:t>cursor over the edges you want to select, it sets additional anchor points </a:t>
            </a:r>
            <a:r>
              <a:rPr lang="en-GB" sz="1700" dirty="0" smtClean="0"/>
              <a:t>for you </a:t>
            </a:r>
            <a:r>
              <a:rPr lang="en-GB" sz="1700" dirty="0"/>
              <a:t>(anchor points are fastening points that latch onto the path you’re </a:t>
            </a:r>
            <a:r>
              <a:rPr lang="en-GB" sz="1700" dirty="0" smtClean="0"/>
              <a:t>tracing). </a:t>
            </a:r>
            <a:r>
              <a:rPr lang="en-GB" sz="1700" dirty="0"/>
              <a:t>To close the selection, put the cursor </a:t>
            </a:r>
            <a:r>
              <a:rPr lang="en-GB" sz="1700" dirty="0" smtClean="0"/>
              <a:t>above your </a:t>
            </a:r>
            <a:r>
              <a:rPr lang="en-GB" sz="1700" dirty="0"/>
              <a:t>starting point. When a tiny circle appears below the cursor, click once to </a:t>
            </a:r>
            <a:r>
              <a:rPr lang="en-GB" sz="1700" dirty="0" smtClean="0"/>
              <a:t>close</a:t>
            </a:r>
            <a:r>
              <a:rPr lang="en-GB" sz="1700" dirty="0"/>
              <a:t> the selection and summon the marching </a:t>
            </a:r>
            <a:r>
              <a:rPr lang="en-GB" sz="1700" dirty="0" smtClean="0"/>
              <a:t>ants. As </a:t>
            </a:r>
            <a:r>
              <a:rPr lang="en-GB" sz="1700" dirty="0"/>
              <a:t>you might imagine, the Magnetic Lasso tool works best when there’s </a:t>
            </a:r>
            <a:r>
              <a:rPr lang="en-GB" sz="1700" dirty="0" smtClean="0"/>
              <a:t>strong contrast </a:t>
            </a:r>
            <a:r>
              <a:rPr lang="en-GB" sz="1700" dirty="0"/>
              <a:t>between the item you want to select and the area around </a:t>
            </a:r>
            <a:r>
              <a:rPr lang="en-GB" sz="1700" dirty="0" smtClean="0"/>
              <a:t>it.</a:t>
            </a: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81355" y="4567736"/>
            <a:ext cx="2555141" cy="17415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4208" y="2065759"/>
            <a:ext cx="2580810" cy="2371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 name="Picture 2" descr="http://jasonolney.com/wordpress/wp-content/uploads/2012/07/Toolbar-CS4.jpg">
            <a:hlinkClick r:id="rId4"/>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57078" t="3386" r="19193" b="80698"/>
          <a:stretch/>
        </p:blipFill>
        <p:spPr bwMode="auto">
          <a:xfrm>
            <a:off x="6385170" y="836712"/>
            <a:ext cx="2651326" cy="1202432"/>
          </a:xfrm>
          <a:prstGeom prst="rect">
            <a:avLst/>
          </a:prstGeom>
          <a:noFill/>
          <a:extLst>
            <a:ext uri="{909E8E84-426E-40DD-AFC4-6F175D3DCCD1}">
              <a14:hiddenFill xmlns:a14="http://schemas.microsoft.com/office/drawing/2010/main">
                <a:solidFill>
                  <a:srgbClr val="FFFFFF"/>
                </a:solidFill>
              </a14:hiddenFill>
            </a:ext>
          </a:extLst>
        </p:spPr>
      </p:pic>
      <p:sp>
        <p:nvSpPr>
          <p:cNvPr id="14" name="Title 2"/>
          <p:cNvSpPr>
            <a:spLocks noGrp="1"/>
          </p:cNvSpPr>
          <p:nvPr>
            <p:ph type="title"/>
          </p:nvPr>
        </p:nvSpPr>
        <p:spPr>
          <a:xfrm>
            <a:off x="230832" y="116632"/>
            <a:ext cx="8733656" cy="504056"/>
          </a:xfrm>
        </p:spPr>
        <p:txBody>
          <a:bodyPr>
            <a:normAutofit/>
          </a:bodyPr>
          <a:lstStyle/>
          <a:p>
            <a:r>
              <a:rPr lang="en-GB" sz="1900" dirty="0" smtClean="0"/>
              <a:t>LO4 </a:t>
            </a:r>
            <a:r>
              <a:rPr lang="en-GB" sz="1900" dirty="0"/>
              <a:t>Be able to use editing tools to edit and manipulate </a:t>
            </a:r>
            <a:r>
              <a:rPr lang="en-GB" sz="1900" dirty="0" smtClean="0"/>
              <a:t>images – Advanced Features </a:t>
            </a:r>
            <a:endParaRPr lang="en-GB" sz="1900" dirty="0"/>
          </a:p>
        </p:txBody>
      </p:sp>
    </p:spTree>
    <p:extLst>
      <p:ext uri="{BB962C8B-B14F-4D97-AF65-F5344CB8AC3E}">
        <p14:creationId xmlns:p14="http://schemas.microsoft.com/office/powerpoint/2010/main" val="344262701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20688"/>
            <a:ext cx="6506098" cy="5688633"/>
          </a:xfrm>
        </p:spPr>
        <p:txBody>
          <a:bodyPr>
            <a:noAutofit/>
          </a:bodyPr>
          <a:lstStyle/>
          <a:p>
            <a:pPr marL="263525" indent="-255588"/>
            <a:r>
              <a:rPr lang="en-GB" sz="1600" b="1" dirty="0" smtClean="0"/>
              <a:t>Working with layers</a:t>
            </a:r>
            <a:r>
              <a:rPr lang="en-GB" sz="1600" dirty="0" smtClean="0"/>
              <a:t> (selection, hide/display, insert new, activating a layer, duplicating, renaming, reordering, deleting, moving, blending) - When you’re working in Photoshop, it’s best to keep your documents as flexible as possible. People change their minds about what looks good, you can spend a lot of time redoing what you’ve already done from scratch. To avoid that kind of suffering, you can use layers, a set of stackable transparencies that together form a whole image. Layers are your ticket to non-destructive and therefore safer, non-committal editing combining multiple images into one image. Layers is what differentiates a free basic art package from a good art package.</a:t>
            </a:r>
          </a:p>
          <a:p>
            <a:pPr marL="263525" indent="-255588"/>
            <a:r>
              <a:rPr lang="en-GB" sz="1600" dirty="0" smtClean="0"/>
              <a:t>With layers, you can make all kinds of changes to an image without altering the original. Using layers also lets you:</a:t>
            </a:r>
          </a:p>
          <a:p>
            <a:pPr marL="446088" lvl="1" indent="-184150"/>
            <a:r>
              <a:rPr lang="en-GB" sz="1600" dirty="0" smtClean="0"/>
              <a:t>Resize an object independently of everything else in the document, without changing the document’s size.</a:t>
            </a:r>
          </a:p>
          <a:p>
            <a:pPr marL="446088" lvl="1" indent="-184150"/>
            <a:r>
              <a:rPr lang="en-GB" sz="1600" dirty="0" smtClean="0"/>
              <a:t>Move an object or text around within the document without moving anything else.</a:t>
            </a:r>
          </a:p>
          <a:p>
            <a:pPr marL="446088" lvl="1" indent="-184150"/>
            <a:r>
              <a:rPr lang="en-GB" sz="1600" dirty="0" smtClean="0"/>
              <a:t>Combine several images into one document to make a collage.</a:t>
            </a:r>
          </a:p>
          <a:p>
            <a:pPr marL="446088" lvl="1" indent="-184150"/>
            <a:r>
              <a:rPr lang="en-GB" sz="1600" dirty="0" smtClean="0"/>
              <a:t>Make most of an image black and white while leaving a small part of it in colour</a:t>
            </a:r>
          </a:p>
          <a:p>
            <a:pPr marL="446088" lvl="1" indent="-184150"/>
            <a:r>
              <a:rPr lang="en-GB" sz="1600" dirty="0" smtClean="0"/>
              <a:t>Fix the colour and lighting of a photo without harming the original.</a:t>
            </a:r>
          </a:p>
          <a:p>
            <a:pPr marL="446088" lvl="1" indent="-184150"/>
            <a:r>
              <a:rPr lang="en-GB" sz="1600" dirty="0" smtClean="0"/>
              <a:t>Remove blemishes and other objects without harming the original.</a:t>
            </a:r>
          </a:p>
          <a:p>
            <a:pPr marL="446088" lvl="1" indent="-184150"/>
            <a:r>
              <a:rPr lang="en-GB" sz="1600" dirty="0" smtClean="0"/>
              <a:t>Add editable text on top of an image.</a:t>
            </a:r>
            <a:endParaRPr lang="en-GB" sz="1600" dirty="0"/>
          </a:p>
        </p:txBody>
      </p:sp>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09646" y="764704"/>
            <a:ext cx="1979873" cy="18142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4" name="Picture 6" descr="http://bestwebdesignz.com/tips/wp-content/uploads/2009/10/image003.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68504" y="2708920"/>
            <a:ext cx="2541391" cy="1379613"/>
          </a:xfrm>
          <a:prstGeom prst="rect">
            <a:avLst/>
          </a:prstGeom>
          <a:noFill/>
          <a:extLst>
            <a:ext uri="{909E8E84-426E-40DD-AFC4-6F175D3DCCD1}">
              <a14:hiddenFill xmlns:a14="http://schemas.microsoft.com/office/drawing/2010/main">
                <a:solidFill>
                  <a:srgbClr val="FFFFFF"/>
                </a:solidFill>
              </a14:hiddenFill>
            </a:ext>
          </a:extLst>
        </p:spPr>
      </p:pic>
      <p:pic>
        <p:nvPicPr>
          <p:cNvPr id="7176" name="Picture 8" descr="http://oreillynet.com/photoshop/excerpts/ps-cs4-one-on-one/chapter-9/PhCS4%201on1%20fig09-50_opt.jpeg">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08304" y="4336183"/>
            <a:ext cx="1512168" cy="2028053"/>
          </a:xfrm>
          <a:prstGeom prst="rect">
            <a:avLst/>
          </a:prstGeom>
          <a:noFill/>
          <a:extLst>
            <a:ext uri="{909E8E84-426E-40DD-AFC4-6F175D3DCCD1}">
              <a14:hiddenFill xmlns:a14="http://schemas.microsoft.com/office/drawing/2010/main">
                <a:solidFill>
                  <a:srgbClr val="FFFFFF"/>
                </a:solidFill>
              </a14:hiddenFill>
            </a:ext>
          </a:extLst>
        </p:spPr>
      </p:pic>
      <p:sp>
        <p:nvSpPr>
          <p:cNvPr id="14" name="Title 2"/>
          <p:cNvSpPr>
            <a:spLocks noGrp="1"/>
          </p:cNvSpPr>
          <p:nvPr>
            <p:ph type="title"/>
          </p:nvPr>
        </p:nvSpPr>
        <p:spPr>
          <a:xfrm>
            <a:off x="230832" y="116632"/>
            <a:ext cx="8733656" cy="504056"/>
          </a:xfrm>
        </p:spPr>
        <p:txBody>
          <a:bodyPr>
            <a:normAutofit/>
          </a:bodyPr>
          <a:lstStyle/>
          <a:p>
            <a:r>
              <a:rPr lang="en-GB" sz="1900" dirty="0" smtClean="0"/>
              <a:t>LO4 </a:t>
            </a:r>
            <a:r>
              <a:rPr lang="en-GB" sz="1900" dirty="0"/>
              <a:t>Be able to use editing tools to edit and manipulate </a:t>
            </a:r>
            <a:r>
              <a:rPr lang="en-GB" sz="1900" dirty="0" smtClean="0"/>
              <a:t>images – Advanced Features </a:t>
            </a:r>
            <a:endParaRPr lang="en-GB" sz="1900" dirty="0"/>
          </a:p>
        </p:txBody>
      </p:sp>
    </p:spTree>
    <p:extLst>
      <p:ext uri="{BB962C8B-B14F-4D97-AF65-F5344CB8AC3E}">
        <p14:creationId xmlns:p14="http://schemas.microsoft.com/office/powerpoint/2010/main" val="34090955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20688"/>
            <a:ext cx="6037523" cy="5688633"/>
          </a:xfrm>
        </p:spPr>
        <p:txBody>
          <a:bodyPr>
            <a:noAutofit/>
          </a:bodyPr>
          <a:lstStyle/>
          <a:p>
            <a:pPr marL="0" indent="7938">
              <a:buNone/>
            </a:pPr>
            <a:r>
              <a:rPr lang="en-GB" sz="1800" dirty="0"/>
              <a:t>Layers come in many </a:t>
            </a:r>
            <a:r>
              <a:rPr lang="en-GB" sz="1800" dirty="0" smtClean="0"/>
              <a:t>flavours, </a:t>
            </a:r>
            <a:r>
              <a:rPr lang="en-GB" sz="1800" dirty="0"/>
              <a:t>all of which have their own special purpose:</a:t>
            </a:r>
          </a:p>
          <a:p>
            <a:pPr marL="174625" indent="-166688"/>
            <a:r>
              <a:rPr lang="en-GB" sz="1800" b="1" dirty="0" smtClean="0"/>
              <a:t>Image </a:t>
            </a:r>
            <a:r>
              <a:rPr lang="en-GB" sz="1800" b="1" dirty="0"/>
              <a:t>layers</a:t>
            </a:r>
            <a:r>
              <a:rPr lang="en-GB" sz="1800" dirty="0"/>
              <a:t>. These layers are </a:t>
            </a:r>
            <a:r>
              <a:rPr lang="en-GB" sz="1800" dirty="0" smtClean="0"/>
              <a:t>pixel-based. </a:t>
            </a:r>
            <a:r>
              <a:rPr lang="en-GB" sz="1800" dirty="0"/>
              <a:t>If you </a:t>
            </a:r>
            <a:r>
              <a:rPr lang="en-GB" sz="1800" dirty="0" smtClean="0"/>
              <a:t>open a </a:t>
            </a:r>
            <a:r>
              <a:rPr lang="en-GB" sz="1800" dirty="0"/>
              <a:t>photo or add a new, empty layer and paint on </a:t>
            </a:r>
            <a:r>
              <a:rPr lang="en-GB" sz="1800" dirty="0" smtClean="0"/>
              <a:t>it, </a:t>
            </a:r>
            <a:r>
              <a:rPr lang="en-GB" sz="1800" dirty="0"/>
              <a:t>you’ve </a:t>
            </a:r>
            <a:r>
              <a:rPr lang="en-GB" sz="1800" dirty="0" smtClean="0"/>
              <a:t>got yourself </a:t>
            </a:r>
            <a:r>
              <a:rPr lang="en-GB" sz="1800" dirty="0"/>
              <a:t>an Image layer.</a:t>
            </a:r>
          </a:p>
          <a:p>
            <a:pPr marL="174625" indent="-166688"/>
            <a:r>
              <a:rPr lang="en-GB" sz="1800" b="1" dirty="0" smtClean="0"/>
              <a:t>Fill </a:t>
            </a:r>
            <a:r>
              <a:rPr lang="en-GB" sz="1800" b="1" dirty="0"/>
              <a:t>layers</a:t>
            </a:r>
            <a:r>
              <a:rPr lang="en-GB" sz="1800" dirty="0"/>
              <a:t>. When it comes to changing or adding </a:t>
            </a:r>
            <a:r>
              <a:rPr lang="en-GB" sz="1800" dirty="0" smtClean="0"/>
              <a:t>colour </a:t>
            </a:r>
            <a:r>
              <a:rPr lang="en-GB" sz="1800" dirty="0"/>
              <a:t>to an image, these </a:t>
            </a:r>
            <a:r>
              <a:rPr lang="en-GB" sz="1800" dirty="0" smtClean="0"/>
              <a:t>layers are most suitable. </a:t>
            </a:r>
            <a:r>
              <a:rPr lang="en-GB" sz="1800" dirty="0"/>
              <a:t>They let you fill a layer with a solid </a:t>
            </a:r>
            <a:r>
              <a:rPr lang="en-GB" sz="1800" dirty="0" smtClean="0"/>
              <a:t>colour, </a:t>
            </a:r>
            <a:r>
              <a:rPr lang="en-GB" sz="1800" dirty="0"/>
              <a:t>gradient, </a:t>
            </a:r>
            <a:r>
              <a:rPr lang="en-GB" sz="1800" dirty="0" smtClean="0"/>
              <a:t>or pattern</a:t>
            </a:r>
            <a:r>
              <a:rPr lang="en-GB" sz="1800" dirty="0"/>
              <a:t>, which comes in handy when you want to create new backgrounds </a:t>
            </a:r>
            <a:r>
              <a:rPr lang="en-GB" sz="1800" dirty="0" smtClean="0"/>
              <a:t>or fill </a:t>
            </a:r>
            <a:r>
              <a:rPr lang="en-GB" sz="1800" dirty="0"/>
              <a:t>a selection with </a:t>
            </a:r>
            <a:r>
              <a:rPr lang="en-GB" sz="1800" dirty="0" smtClean="0"/>
              <a:t>colour. </a:t>
            </a:r>
            <a:r>
              <a:rPr lang="en-GB" sz="1800" dirty="0"/>
              <a:t>Just like Shape layers </a:t>
            </a:r>
            <a:r>
              <a:rPr lang="en-GB" sz="1800" dirty="0" smtClean="0"/>
              <a:t>you </a:t>
            </a:r>
            <a:r>
              <a:rPr lang="en-GB" sz="1800" dirty="0"/>
              <a:t>can double-click a Fill layer’s thumbnail to change its </a:t>
            </a:r>
            <a:r>
              <a:rPr lang="en-GB" sz="1800" dirty="0" smtClean="0"/>
              <a:t>colour </a:t>
            </a:r>
            <a:r>
              <a:rPr lang="en-GB" sz="1800" dirty="0"/>
              <a:t>anytime</a:t>
            </a:r>
            <a:r>
              <a:rPr lang="en-GB" sz="1800" dirty="0" smtClean="0"/>
              <a:t>.</a:t>
            </a:r>
            <a:endParaRPr lang="en-GB" sz="1800" dirty="0"/>
          </a:p>
          <a:p>
            <a:pPr marL="174625" indent="-166688"/>
            <a:r>
              <a:rPr lang="en-GB" sz="1800" b="1" dirty="0" smtClean="0"/>
              <a:t>Adjustment </a:t>
            </a:r>
            <a:r>
              <a:rPr lang="en-GB" sz="1800" b="1" dirty="0"/>
              <a:t>layers</a:t>
            </a:r>
            <a:r>
              <a:rPr lang="en-GB" sz="1800" dirty="0"/>
              <a:t>. These </a:t>
            </a:r>
            <a:r>
              <a:rPr lang="en-GB" sz="1800" dirty="0" smtClean="0"/>
              <a:t>let </a:t>
            </a:r>
            <a:r>
              <a:rPr lang="en-GB" sz="1800" dirty="0"/>
              <a:t>you apply changes to </a:t>
            </a:r>
            <a:r>
              <a:rPr lang="en-GB" sz="1800" dirty="0" smtClean="0"/>
              <a:t>one or </a:t>
            </a:r>
            <a:r>
              <a:rPr lang="en-GB" sz="1800" dirty="0"/>
              <a:t>all the layers underneath </a:t>
            </a:r>
            <a:r>
              <a:rPr lang="en-GB" sz="1800" dirty="0" smtClean="0"/>
              <a:t>them e.g. </a:t>
            </a:r>
            <a:r>
              <a:rPr lang="en-GB" sz="1800" dirty="0"/>
              <a:t>if you want to change a </a:t>
            </a:r>
            <a:r>
              <a:rPr lang="en-GB" sz="1800" dirty="0" smtClean="0"/>
              <a:t>colour </a:t>
            </a:r>
            <a:r>
              <a:rPr lang="en-GB" sz="1800" dirty="0"/>
              <a:t>image to black </a:t>
            </a:r>
            <a:r>
              <a:rPr lang="en-GB" sz="1800" dirty="0" smtClean="0"/>
              <a:t>and white</a:t>
            </a:r>
            <a:r>
              <a:rPr lang="en-GB" sz="1800" dirty="0"/>
              <a:t>, you can use a Black &amp; White Adjustment layer </a:t>
            </a:r>
            <a:r>
              <a:rPr lang="en-GB" sz="1800" dirty="0" smtClean="0"/>
              <a:t>and </a:t>
            </a:r>
            <a:r>
              <a:rPr lang="en-GB" sz="1800" dirty="0"/>
              <a:t>the </a:t>
            </a:r>
            <a:r>
              <a:rPr lang="en-GB" sz="1800" dirty="0" smtClean="0"/>
              <a:t>colour removal </a:t>
            </a:r>
            <a:r>
              <a:rPr lang="en-GB" sz="1800" dirty="0"/>
              <a:t>happens on its own layer, leaving the original unharmed. These </a:t>
            </a:r>
            <a:r>
              <a:rPr lang="en-GB" sz="1800" dirty="0" smtClean="0"/>
              <a:t>layers don’t </a:t>
            </a:r>
            <a:r>
              <a:rPr lang="en-GB" sz="1800" dirty="0"/>
              <a:t>contain any pixels, just instructions that tell Photoshop what changes </a:t>
            </a:r>
            <a:r>
              <a:rPr lang="en-GB" sz="1800" dirty="0" smtClean="0"/>
              <a:t>you want </a:t>
            </a:r>
            <a:r>
              <a:rPr lang="en-GB" sz="1800" dirty="0"/>
              <a:t>to </a:t>
            </a:r>
            <a:r>
              <a:rPr lang="en-GB" sz="1800" dirty="0" smtClean="0"/>
              <a:t>make. </a:t>
            </a:r>
            <a:r>
              <a:rPr lang="en-GB" sz="1800" dirty="0"/>
              <a:t>Adjustment layers are also handy for creating reusable effects; </a:t>
            </a:r>
            <a:r>
              <a:rPr lang="en-GB" sz="1800" dirty="0" smtClean="0"/>
              <a:t>to apply </a:t>
            </a:r>
            <a:r>
              <a:rPr lang="en-GB" sz="1800" dirty="0"/>
              <a:t>the same effect to another image, just drag the Adjustment layer </a:t>
            </a:r>
            <a:r>
              <a:rPr lang="en-GB" sz="1800" dirty="0" smtClean="0"/>
              <a:t>from one </a:t>
            </a:r>
            <a:r>
              <a:rPr lang="en-GB" sz="1800" dirty="0"/>
              <a:t>document to the </a:t>
            </a:r>
            <a:r>
              <a:rPr lang="en-GB" sz="1800" dirty="0" smtClean="0"/>
              <a:t>other.</a:t>
            </a: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89043" y="764704"/>
            <a:ext cx="2720852" cy="1532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89043" y="2531395"/>
            <a:ext cx="2675445" cy="37059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itle 2"/>
          <p:cNvSpPr>
            <a:spLocks noGrp="1"/>
          </p:cNvSpPr>
          <p:nvPr>
            <p:ph type="title"/>
          </p:nvPr>
        </p:nvSpPr>
        <p:spPr>
          <a:xfrm>
            <a:off x="230832" y="116632"/>
            <a:ext cx="8733656" cy="504056"/>
          </a:xfrm>
        </p:spPr>
        <p:txBody>
          <a:bodyPr>
            <a:normAutofit/>
          </a:bodyPr>
          <a:lstStyle/>
          <a:p>
            <a:r>
              <a:rPr lang="en-GB" sz="1900" dirty="0" smtClean="0"/>
              <a:t>LO4 </a:t>
            </a:r>
            <a:r>
              <a:rPr lang="en-GB" sz="1900" dirty="0"/>
              <a:t>Be able to use editing tools to edit and manipulate </a:t>
            </a:r>
            <a:r>
              <a:rPr lang="en-GB" sz="1900" dirty="0" smtClean="0"/>
              <a:t>images – Advanced Features </a:t>
            </a:r>
            <a:endParaRPr lang="en-GB" sz="1900" dirty="0"/>
          </a:p>
        </p:txBody>
      </p:sp>
    </p:spTree>
    <p:extLst>
      <p:ext uri="{BB962C8B-B14F-4D97-AF65-F5344CB8AC3E}">
        <p14:creationId xmlns:p14="http://schemas.microsoft.com/office/powerpoint/2010/main" val="119842159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92697"/>
            <a:ext cx="6581284" cy="5616624"/>
          </a:xfrm>
        </p:spPr>
        <p:txBody>
          <a:bodyPr>
            <a:noAutofit/>
          </a:bodyPr>
          <a:lstStyle/>
          <a:p>
            <a:pPr marL="255588" indent="-255588"/>
            <a:r>
              <a:rPr lang="en-GB" sz="1800" b="1" dirty="0" smtClean="0"/>
              <a:t>Shape layers</a:t>
            </a:r>
            <a:r>
              <a:rPr lang="en-GB" sz="1800" dirty="0"/>
              <a:t>. These layers are vector-based, meaning they’re made from </a:t>
            </a:r>
            <a:r>
              <a:rPr lang="en-GB" sz="1800" dirty="0" smtClean="0"/>
              <a:t>points and </a:t>
            </a:r>
            <a:r>
              <a:rPr lang="en-GB" sz="1800" dirty="0"/>
              <a:t>paths, not </a:t>
            </a:r>
            <a:r>
              <a:rPr lang="en-GB" sz="1800" dirty="0" smtClean="0"/>
              <a:t>pixels. </a:t>
            </a:r>
            <a:r>
              <a:rPr lang="en-GB" sz="1800" dirty="0"/>
              <a:t>Not only can you create useful </a:t>
            </a:r>
            <a:r>
              <a:rPr lang="en-GB" sz="1800" dirty="0" smtClean="0"/>
              <a:t>shapes quickly, </a:t>
            </a:r>
            <a:r>
              <a:rPr lang="en-GB" sz="1800" dirty="0"/>
              <a:t>but you can also resize </a:t>
            </a:r>
            <a:r>
              <a:rPr lang="en-GB" sz="1800" dirty="0" smtClean="0"/>
              <a:t>them </a:t>
            </a:r>
            <a:r>
              <a:rPr lang="en-GB" sz="1800" dirty="0"/>
              <a:t>without losing </a:t>
            </a:r>
            <a:r>
              <a:rPr lang="en-GB" sz="1800" dirty="0" smtClean="0"/>
              <a:t>quality and </a:t>
            </a:r>
            <a:r>
              <a:rPr lang="en-GB" sz="1800" dirty="0"/>
              <a:t>change their fill </a:t>
            </a:r>
            <a:r>
              <a:rPr lang="en-GB" sz="1800" dirty="0" smtClean="0"/>
              <a:t>colour </a:t>
            </a:r>
            <a:r>
              <a:rPr lang="en-GB" sz="1800" dirty="0"/>
              <a:t>by double-clicking their layer thumbnails or </a:t>
            </a:r>
            <a:r>
              <a:rPr lang="en-GB" sz="1800" dirty="0" smtClean="0"/>
              <a:t>using the </a:t>
            </a:r>
            <a:r>
              <a:rPr lang="en-GB" sz="1800" dirty="0"/>
              <a:t>Fill and Stroke settings in the Options bar. Photoshop creates a Shape </a:t>
            </a:r>
            <a:r>
              <a:rPr lang="en-GB" sz="1800" dirty="0" smtClean="0"/>
              <a:t>layer automatically </a:t>
            </a:r>
            <a:r>
              <a:rPr lang="en-GB" sz="1800" dirty="0"/>
              <a:t>anytime you use a shape tool, unless you change the tool’s </a:t>
            </a:r>
            <a:r>
              <a:rPr lang="en-GB" sz="1800" dirty="0" smtClean="0"/>
              <a:t>mode.</a:t>
            </a:r>
            <a:endParaRPr lang="en-GB" sz="1800" dirty="0"/>
          </a:p>
          <a:p>
            <a:pPr marL="255588" indent="-255588"/>
            <a:r>
              <a:rPr lang="en-GB" sz="1800" b="1" dirty="0" smtClean="0"/>
              <a:t>Type </a:t>
            </a:r>
            <a:r>
              <a:rPr lang="en-GB" sz="1800" b="1" dirty="0"/>
              <a:t>layers</a:t>
            </a:r>
            <a:r>
              <a:rPr lang="en-GB" sz="1800" dirty="0"/>
              <a:t>. In Photoshop, text isn’t made from pixels, so it gets its own </a:t>
            </a:r>
            <a:r>
              <a:rPr lang="en-GB" sz="1800" dirty="0" smtClean="0"/>
              <a:t>special kind </a:t>
            </a:r>
            <a:r>
              <a:rPr lang="en-GB" sz="1800" dirty="0"/>
              <a:t>of layer. Any time you grab the Type tool and start pecking away, </a:t>
            </a:r>
            <a:r>
              <a:rPr lang="en-GB" sz="1800" dirty="0" smtClean="0"/>
              <a:t>Photoshop automatically </a:t>
            </a:r>
            <a:r>
              <a:rPr lang="en-GB" sz="1800" dirty="0"/>
              <a:t>creates a Type </a:t>
            </a:r>
            <a:r>
              <a:rPr lang="en-GB" sz="1800" dirty="0" smtClean="0"/>
              <a:t>layer.</a:t>
            </a:r>
          </a:p>
          <a:p>
            <a:pPr marL="255588" indent="-255588"/>
            <a:r>
              <a:rPr lang="en-GB" sz="1800" dirty="0"/>
              <a:t>No matter how many or what kind of layers your document contains, the one </a:t>
            </a:r>
            <a:r>
              <a:rPr lang="en-GB" sz="1800" dirty="0" smtClean="0"/>
              <a:t>that’s most </a:t>
            </a:r>
            <a:r>
              <a:rPr lang="en-GB" sz="1800" dirty="0"/>
              <a:t>important to you at any given time is the active layer. You can tell which </a:t>
            </a:r>
            <a:r>
              <a:rPr lang="en-GB" sz="1800" dirty="0" smtClean="0"/>
              <a:t>layer is </a:t>
            </a:r>
            <a:r>
              <a:rPr lang="en-GB" sz="1800" dirty="0"/>
              <a:t>active by peeking at the Layers panel, where Photoshop highlights it in </a:t>
            </a:r>
            <a:r>
              <a:rPr lang="en-GB" sz="1800" dirty="0" smtClean="0"/>
              <a:t>blue.</a:t>
            </a:r>
          </a:p>
          <a:p>
            <a:pPr marL="255588" indent="-255588"/>
            <a:r>
              <a:rPr lang="en-GB" sz="1800" dirty="0" smtClean="0"/>
              <a:t>Everything else in the layer can be managed by right clicking on a layer and selecting the option. Renaming changes the name, duplicating, merging and flattening. This can be seen like a deck of cards stacked on each other, merging adds them together, flattening removes the images underneath, duplicating copies the card etc.</a:t>
            </a:r>
            <a:endParaRPr lang="en-GB" sz="1800" dirty="0"/>
          </a:p>
        </p:txBody>
      </p:sp>
      <p:pic>
        <p:nvPicPr>
          <p:cNvPr id="819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72398" t="25396" b="4297"/>
          <a:stretch/>
        </p:blipFill>
        <p:spPr bwMode="auto">
          <a:xfrm>
            <a:off x="6832804" y="692697"/>
            <a:ext cx="2111835" cy="30243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78334" t="37054" b="31473"/>
          <a:stretch/>
        </p:blipFill>
        <p:spPr bwMode="auto">
          <a:xfrm>
            <a:off x="6832804" y="4005064"/>
            <a:ext cx="2203692" cy="1799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itle 2"/>
          <p:cNvSpPr>
            <a:spLocks noGrp="1"/>
          </p:cNvSpPr>
          <p:nvPr>
            <p:ph type="title"/>
          </p:nvPr>
        </p:nvSpPr>
        <p:spPr>
          <a:xfrm>
            <a:off x="230832" y="116632"/>
            <a:ext cx="8733656" cy="504056"/>
          </a:xfrm>
        </p:spPr>
        <p:txBody>
          <a:bodyPr>
            <a:normAutofit/>
          </a:bodyPr>
          <a:lstStyle/>
          <a:p>
            <a:r>
              <a:rPr lang="en-GB" sz="1900" dirty="0" smtClean="0"/>
              <a:t>LO4 </a:t>
            </a:r>
            <a:r>
              <a:rPr lang="en-GB" sz="1900" dirty="0"/>
              <a:t>Be able to use editing tools to edit and manipulate </a:t>
            </a:r>
            <a:r>
              <a:rPr lang="en-GB" sz="1900" dirty="0" smtClean="0"/>
              <a:t>images – Advanced Features </a:t>
            </a:r>
            <a:endParaRPr lang="en-GB" sz="1900" dirty="0"/>
          </a:p>
        </p:txBody>
      </p:sp>
    </p:spTree>
    <p:extLst>
      <p:ext uri="{BB962C8B-B14F-4D97-AF65-F5344CB8AC3E}">
        <p14:creationId xmlns:p14="http://schemas.microsoft.com/office/powerpoint/2010/main" val="272732005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19" y="620688"/>
            <a:ext cx="6268233" cy="5904655"/>
          </a:xfrm>
        </p:spPr>
        <p:txBody>
          <a:bodyPr>
            <a:noAutofit/>
          </a:bodyPr>
          <a:lstStyle/>
          <a:p>
            <a:pPr marL="174625" indent="-166688"/>
            <a:r>
              <a:rPr lang="en-GB" sz="1400" b="1" dirty="0" smtClean="0"/>
              <a:t>Combining </a:t>
            </a:r>
            <a:r>
              <a:rPr lang="en-GB" sz="1400" b="1" dirty="0"/>
              <a:t>multiple images into one </a:t>
            </a:r>
            <a:r>
              <a:rPr lang="en-GB" sz="1400" b="1" dirty="0" smtClean="0"/>
              <a:t>image – </a:t>
            </a:r>
            <a:r>
              <a:rPr lang="en-GB" sz="1400" dirty="0" smtClean="0"/>
              <a:t>At the end of the day Photoshop is all about combining objects from different sources onto one image, this can mean copying, pasting, cutting, merging, flattening. Each of these options in Photoshop has its additional options. For instance Paste also has Paste Into which will paste an image into the selected area or shape, useful to create a pattern on a material. And for each of these options there will be a created layer or sub-layer so there is the option of changing it again.</a:t>
            </a:r>
          </a:p>
          <a:p>
            <a:pPr marL="174625" indent="-166688"/>
            <a:r>
              <a:rPr lang="en-GB" sz="1400" b="1" dirty="0" smtClean="0"/>
              <a:t>Retouching </a:t>
            </a:r>
            <a:r>
              <a:rPr lang="en-GB" sz="1400" b="1" dirty="0"/>
              <a:t>tools</a:t>
            </a:r>
            <a:r>
              <a:rPr lang="en-GB" sz="1400" dirty="0"/>
              <a:t> (clone, red eye, trace, hue/saturation, edit and combine </a:t>
            </a:r>
            <a:r>
              <a:rPr lang="en-GB" sz="1400" dirty="0" smtClean="0"/>
              <a:t>paths) - Photoshop’s </a:t>
            </a:r>
            <a:r>
              <a:rPr lang="en-GB" sz="1400" dirty="0"/>
              <a:t>Red Eye tool does a good job of </a:t>
            </a:r>
            <a:r>
              <a:rPr lang="en-GB" sz="1400" dirty="0" smtClean="0"/>
              <a:t>fixing most </a:t>
            </a:r>
            <a:r>
              <a:rPr lang="en-GB" sz="1400" dirty="0"/>
              <a:t>cases of </a:t>
            </a:r>
            <a:r>
              <a:rPr lang="en-GB" sz="1400" dirty="0" smtClean="0"/>
              <a:t>red-eye.</a:t>
            </a:r>
            <a:r>
              <a:rPr lang="en-GB" sz="1400" dirty="0"/>
              <a:t> Just grab the tool, mouse over to your image, and then drag to </a:t>
            </a:r>
            <a:r>
              <a:rPr lang="en-GB" sz="1400" dirty="0" smtClean="0"/>
              <a:t>draw a </a:t>
            </a:r>
            <a:r>
              <a:rPr lang="en-GB" sz="1400" dirty="0"/>
              <a:t>box around the offending eye, as shown in Figure 10-20, top. As soon as you </a:t>
            </a:r>
            <a:r>
              <a:rPr lang="en-GB" sz="1400" dirty="0" smtClean="0"/>
              <a:t>let go </a:t>
            </a:r>
            <a:r>
              <a:rPr lang="en-GB" sz="1400" dirty="0"/>
              <a:t>of your mouse button, Photoshop hunts for the red inside the box and makes </a:t>
            </a:r>
            <a:r>
              <a:rPr lang="en-GB" sz="1400" dirty="0" smtClean="0"/>
              <a:t>it black.</a:t>
            </a:r>
          </a:p>
          <a:p>
            <a:pPr marL="174625" indent="-166688"/>
            <a:r>
              <a:rPr lang="en-GB" sz="1400" b="1" dirty="0"/>
              <a:t>Hue/Saturation Adjustment </a:t>
            </a:r>
            <a:r>
              <a:rPr lang="en-GB" sz="1400" b="1" dirty="0" smtClean="0"/>
              <a:t>Layers - </a:t>
            </a:r>
            <a:r>
              <a:rPr lang="en-GB" sz="1400" dirty="0" smtClean="0"/>
              <a:t>If </a:t>
            </a:r>
            <a:r>
              <a:rPr lang="en-GB" sz="1400" dirty="0"/>
              <a:t>you’re experimenting with </a:t>
            </a:r>
            <a:r>
              <a:rPr lang="en-GB" sz="1400" dirty="0" smtClean="0"/>
              <a:t>colour, </a:t>
            </a:r>
            <a:r>
              <a:rPr lang="en-GB" sz="1400" dirty="0"/>
              <a:t>start by creating a Hue/Saturation </a:t>
            </a:r>
            <a:r>
              <a:rPr lang="en-GB" sz="1400" dirty="0" smtClean="0"/>
              <a:t>Adjustment layer</a:t>
            </a:r>
            <a:r>
              <a:rPr lang="en-GB" sz="1400" dirty="0"/>
              <a:t>, which offers a friendly set of sliders that let you change either the overall </a:t>
            </a:r>
            <a:r>
              <a:rPr lang="en-GB" sz="1400" dirty="0" smtClean="0"/>
              <a:t>colour of </a:t>
            </a:r>
            <a:r>
              <a:rPr lang="en-GB" sz="1400" dirty="0"/>
              <a:t>an image or a specific range of </a:t>
            </a:r>
            <a:r>
              <a:rPr lang="en-GB" sz="1400" dirty="0" smtClean="0"/>
              <a:t>colours </a:t>
            </a:r>
            <a:r>
              <a:rPr lang="en-GB" sz="1400" dirty="0"/>
              <a:t>(see page 329). Because you’re working </a:t>
            </a:r>
            <a:r>
              <a:rPr lang="en-GB" sz="1400" dirty="0" smtClean="0"/>
              <a:t>with an </a:t>
            </a:r>
            <a:r>
              <a:rPr lang="en-GB" sz="1400" dirty="0"/>
              <a:t>Adjustment layer, any </a:t>
            </a:r>
            <a:r>
              <a:rPr lang="en-GB" sz="1400" dirty="0" smtClean="0"/>
              <a:t>colour </a:t>
            </a:r>
            <a:r>
              <a:rPr lang="en-GB" sz="1400" dirty="0"/>
              <a:t>changes take place on a separate layer, leaving </a:t>
            </a:r>
            <a:r>
              <a:rPr lang="en-GB" sz="1400" dirty="0" smtClean="0"/>
              <a:t>the original </a:t>
            </a:r>
            <a:r>
              <a:rPr lang="en-GB" sz="1400" dirty="0"/>
              <a:t>unharmed. And since a layer mask automatically tags along with the </a:t>
            </a:r>
            <a:r>
              <a:rPr lang="en-GB" sz="1400" dirty="0" smtClean="0"/>
              <a:t>Adjustment layer</a:t>
            </a:r>
            <a:r>
              <a:rPr lang="en-GB" sz="1400" dirty="0"/>
              <a:t>, you can use it to hide the </a:t>
            </a:r>
            <a:r>
              <a:rPr lang="en-GB" sz="1400" dirty="0" smtClean="0"/>
              <a:t>colour </a:t>
            </a:r>
            <a:r>
              <a:rPr lang="en-GB" sz="1400" dirty="0"/>
              <a:t>change from certain parts of the </a:t>
            </a:r>
            <a:r>
              <a:rPr lang="en-GB" sz="1400" dirty="0" smtClean="0"/>
              <a:t>image. If </a:t>
            </a:r>
            <a:r>
              <a:rPr lang="en-GB" sz="1400" dirty="0"/>
              <a:t>you select an object or specific area of the image before adding a </a:t>
            </a:r>
            <a:r>
              <a:rPr lang="en-GB" sz="1400" dirty="0" smtClean="0"/>
              <a:t>Hue/Saturation Adjustment </a:t>
            </a:r>
            <a:r>
              <a:rPr lang="en-GB" sz="1400" dirty="0"/>
              <a:t>layer, you can change the </a:t>
            </a:r>
            <a:r>
              <a:rPr lang="en-GB" sz="1400" dirty="0" smtClean="0"/>
              <a:t>colour </a:t>
            </a:r>
            <a:r>
              <a:rPr lang="en-GB" sz="1400" dirty="0"/>
              <a:t>in just that one </a:t>
            </a:r>
            <a:r>
              <a:rPr lang="en-GB" sz="1400" dirty="0" smtClean="0"/>
              <a:t>spot.</a:t>
            </a:r>
          </a:p>
          <a:p>
            <a:pPr marL="174625" indent="-166688"/>
            <a:r>
              <a:rPr lang="en-GB" sz="1400" b="1" dirty="0"/>
              <a:t>Using the toolbox (smudge, focus, toning) </a:t>
            </a:r>
            <a:r>
              <a:rPr lang="en-GB" sz="1400" dirty="0"/>
              <a:t>– the toolset of Photoshop is designed to do everything you will need to do to make your image perfect. Smudge allows the user to blend in the pixels of an image, usually two merged images, so that the difference is hidden. Similar to heal, it merges the cells similar to smudging chalk</a:t>
            </a:r>
            <a:r>
              <a:rPr lang="en-GB" sz="1400" dirty="0" smtClean="0"/>
              <a:t>.</a:t>
            </a:r>
            <a:endParaRPr lang="en-GB" sz="1400" dirty="0"/>
          </a:p>
        </p:txBody>
      </p:sp>
      <p:pic>
        <p:nvPicPr>
          <p:cNvPr id="1024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19753" y="760859"/>
            <a:ext cx="2516743" cy="18760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4" name="Picture 4" descr="http://www.thelightsright.com/files/tips/TameOutOfGamutColorsRevisited/HueSaturation.pn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04468" y="2708920"/>
            <a:ext cx="2498979" cy="1905398"/>
          </a:xfrm>
          <a:prstGeom prst="rect">
            <a:avLst/>
          </a:prstGeom>
          <a:noFill/>
          <a:extLst>
            <a:ext uri="{909E8E84-426E-40DD-AFC4-6F175D3DCCD1}">
              <a14:hiddenFill xmlns:a14="http://schemas.microsoft.com/office/drawing/2010/main">
                <a:solidFill>
                  <a:srgbClr val="FFFFFF"/>
                </a:solidFill>
              </a14:hiddenFill>
            </a:ext>
          </a:extLst>
        </p:spPr>
      </p:pic>
      <p:pic>
        <p:nvPicPr>
          <p:cNvPr id="10246" name="Picture 6" descr="http://shuttershelly.files.wordpress.com/2010/09/ajira-darch-side-by-side.jpg">
            <a:hlinkClick r:id="rId5"/>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516216" y="4752899"/>
            <a:ext cx="2411600" cy="1700437"/>
          </a:xfrm>
          <a:prstGeom prst="rect">
            <a:avLst/>
          </a:prstGeom>
          <a:noFill/>
          <a:extLst>
            <a:ext uri="{909E8E84-426E-40DD-AFC4-6F175D3DCCD1}">
              <a14:hiddenFill xmlns:a14="http://schemas.microsoft.com/office/drawing/2010/main">
                <a:solidFill>
                  <a:srgbClr val="FFFFFF"/>
                </a:solidFill>
              </a14:hiddenFill>
            </a:ext>
          </a:extLst>
        </p:spPr>
      </p:pic>
      <p:sp>
        <p:nvSpPr>
          <p:cNvPr id="14" name="Title 2"/>
          <p:cNvSpPr>
            <a:spLocks noGrp="1"/>
          </p:cNvSpPr>
          <p:nvPr>
            <p:ph type="title"/>
          </p:nvPr>
        </p:nvSpPr>
        <p:spPr>
          <a:xfrm>
            <a:off x="230832" y="116632"/>
            <a:ext cx="8733656" cy="504056"/>
          </a:xfrm>
        </p:spPr>
        <p:txBody>
          <a:bodyPr>
            <a:normAutofit/>
          </a:bodyPr>
          <a:lstStyle/>
          <a:p>
            <a:r>
              <a:rPr lang="en-GB" sz="1900" dirty="0" smtClean="0"/>
              <a:t>LO4 </a:t>
            </a:r>
            <a:r>
              <a:rPr lang="en-GB" sz="1900" dirty="0"/>
              <a:t>Be able to use editing tools to edit and manipulate </a:t>
            </a:r>
            <a:r>
              <a:rPr lang="en-GB" sz="1900" dirty="0" smtClean="0"/>
              <a:t>images – Advanced Features </a:t>
            </a:r>
            <a:endParaRPr lang="en-GB" sz="1900" dirty="0"/>
          </a:p>
        </p:txBody>
      </p:sp>
    </p:spTree>
    <p:extLst>
      <p:ext uri="{BB962C8B-B14F-4D97-AF65-F5344CB8AC3E}">
        <p14:creationId xmlns:p14="http://schemas.microsoft.com/office/powerpoint/2010/main" val="23496416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1" y="620688"/>
            <a:ext cx="6546073" cy="5832646"/>
          </a:xfrm>
        </p:spPr>
        <p:txBody>
          <a:bodyPr>
            <a:noAutofit/>
          </a:bodyPr>
          <a:lstStyle/>
          <a:p>
            <a:pPr marL="174625" indent="-166688"/>
            <a:r>
              <a:rPr lang="en-GB" sz="1260" b="1" dirty="0" smtClean="0"/>
              <a:t>Opacity/transparency</a:t>
            </a:r>
            <a:r>
              <a:rPr lang="en-GB" sz="1260" dirty="0" smtClean="0"/>
              <a:t> - </a:t>
            </a:r>
            <a:r>
              <a:rPr lang="en-GB" sz="1260" dirty="0"/>
              <a:t>All layers begin life at 100 percent opacity, meaning you can’t see through </a:t>
            </a:r>
            <a:r>
              <a:rPr lang="en-GB" sz="1260" dirty="0" smtClean="0"/>
              <a:t>them. </a:t>
            </a:r>
            <a:r>
              <a:rPr lang="en-GB" sz="1260" dirty="0"/>
              <a:t>To make a layer </a:t>
            </a:r>
            <a:r>
              <a:rPr lang="en-GB" sz="1260" dirty="0" smtClean="0"/>
              <a:t>semi-transparent, you </a:t>
            </a:r>
            <a:r>
              <a:rPr lang="en-GB" sz="1260" dirty="0"/>
              <a:t>can lower its Opacity setting, which is a good way to lessen the </a:t>
            </a:r>
            <a:r>
              <a:rPr lang="en-GB" sz="1260" dirty="0" smtClean="0"/>
              <a:t>strength of </a:t>
            </a:r>
            <a:r>
              <a:rPr lang="en-GB" sz="1260" dirty="0"/>
              <a:t>a </a:t>
            </a:r>
            <a:r>
              <a:rPr lang="en-GB" sz="1260" dirty="0" smtClean="0"/>
              <a:t>colour </a:t>
            </a:r>
            <a:r>
              <a:rPr lang="en-GB" sz="1260" dirty="0"/>
              <a:t>or lighting </a:t>
            </a:r>
            <a:r>
              <a:rPr lang="en-GB" sz="1260" dirty="0" smtClean="0"/>
              <a:t>adjustment, </a:t>
            </a:r>
            <a:r>
              <a:rPr lang="en-GB" sz="1260" dirty="0"/>
              <a:t>or a strip of </a:t>
            </a:r>
            <a:r>
              <a:rPr lang="en-GB" sz="1260" dirty="0" smtClean="0"/>
              <a:t>colour </a:t>
            </a:r>
            <a:r>
              <a:rPr lang="en-GB" sz="1260" dirty="0"/>
              <a:t>you’ve </a:t>
            </a:r>
            <a:r>
              <a:rPr lang="en-GB" sz="1260" dirty="0" smtClean="0"/>
              <a:t>added. </a:t>
            </a:r>
            <a:r>
              <a:rPr lang="en-GB" sz="1260" dirty="0"/>
              <a:t>The Opacity setting affects everything on a </a:t>
            </a:r>
            <a:r>
              <a:rPr lang="en-GB" sz="1260" dirty="0" smtClean="0"/>
              <a:t>given layer equally. The </a:t>
            </a:r>
            <a:r>
              <a:rPr lang="en-GB" sz="1260" dirty="0"/>
              <a:t>Opacity and Fill settings live near the top of the Layers panel. Unlike Opacity, </a:t>
            </a:r>
            <a:r>
              <a:rPr lang="en-GB" sz="1260" dirty="0" smtClean="0"/>
              <a:t>the Fill </a:t>
            </a:r>
            <a:r>
              <a:rPr lang="en-GB" sz="1260" dirty="0"/>
              <a:t>setting doesn’t always affect the whole layer. For example, if you create a </a:t>
            </a:r>
            <a:r>
              <a:rPr lang="en-GB" sz="1260" dirty="0" smtClean="0"/>
              <a:t>Shape layer </a:t>
            </a:r>
            <a:r>
              <a:rPr lang="en-GB" sz="1260" dirty="0"/>
              <a:t>or a Type layer and then add a layer style to </a:t>
            </a:r>
            <a:r>
              <a:rPr lang="en-GB" sz="1260" dirty="0" smtClean="0"/>
              <a:t>it, </a:t>
            </a:r>
            <a:r>
              <a:rPr lang="en-GB" sz="1260" dirty="0"/>
              <a:t>then </a:t>
            </a:r>
            <a:r>
              <a:rPr lang="en-GB" sz="1260" dirty="0" smtClean="0"/>
              <a:t>lowering its </a:t>
            </a:r>
            <a:r>
              <a:rPr lang="en-GB" sz="1260" dirty="0"/>
              <a:t>Fill setting will lower only the opacity of the </a:t>
            </a:r>
            <a:r>
              <a:rPr lang="en-GB" sz="1260" dirty="0" smtClean="0"/>
              <a:t>colour </a:t>
            </a:r>
            <a:r>
              <a:rPr lang="en-GB" sz="1260" dirty="0"/>
              <a:t>inside the shape or letters, </a:t>
            </a:r>
            <a:r>
              <a:rPr lang="en-GB" sz="1260" dirty="0" smtClean="0"/>
              <a:t>not the </a:t>
            </a:r>
            <a:r>
              <a:rPr lang="en-GB" sz="1260" dirty="0"/>
              <a:t>opacity of the layer styles you’ve added.</a:t>
            </a:r>
            <a:endParaRPr lang="en-GB" sz="1260" dirty="0" smtClean="0"/>
          </a:p>
          <a:p>
            <a:pPr marL="174625" indent="-166688"/>
            <a:r>
              <a:rPr lang="en-GB" sz="1260" b="1" dirty="0" smtClean="0"/>
              <a:t>Transform</a:t>
            </a:r>
            <a:r>
              <a:rPr lang="en-GB" sz="1260" b="1" dirty="0"/>
              <a:t>, scale, rotate and </a:t>
            </a:r>
            <a:r>
              <a:rPr lang="en-GB" sz="1260" b="1" dirty="0" smtClean="0"/>
              <a:t>distort</a:t>
            </a:r>
            <a:r>
              <a:rPr lang="en-GB" sz="1260" dirty="0" smtClean="0"/>
              <a:t> - Once </a:t>
            </a:r>
            <a:r>
              <a:rPr lang="en-GB" sz="1260" dirty="0"/>
              <a:t>you’ve made a selection, choose </a:t>
            </a:r>
            <a:r>
              <a:rPr lang="en-GB" sz="1260" dirty="0" smtClean="0"/>
              <a:t>Select → Transform </a:t>
            </a:r>
            <a:r>
              <a:rPr lang="en-GB" sz="1260" dirty="0"/>
              <a:t>Selection or </a:t>
            </a:r>
            <a:r>
              <a:rPr lang="en-GB" sz="1260" dirty="0" smtClean="0"/>
              <a:t>Control-click (right-click</a:t>
            </a:r>
            <a:r>
              <a:rPr lang="en-GB" sz="1260" dirty="0"/>
              <a:t>) inside the selection and, from the shortcut menu that appears, </a:t>
            </a:r>
            <a:r>
              <a:rPr lang="en-GB" sz="1260" dirty="0" smtClean="0"/>
              <a:t>choose Transform </a:t>
            </a:r>
            <a:r>
              <a:rPr lang="en-GB" sz="1260" dirty="0"/>
              <a:t>Selection. Photoshop puts a rectangular box with little, square </a:t>
            </a:r>
            <a:r>
              <a:rPr lang="en-GB" sz="1260" dirty="0" smtClean="0"/>
              <a:t>resizing handles </a:t>
            </a:r>
            <a:r>
              <a:rPr lang="en-GB" sz="1260" dirty="0"/>
              <a:t>on its four sides around the selection (this is called a bounding box). </a:t>
            </a:r>
            <a:r>
              <a:rPr lang="en-GB" sz="1260" dirty="0" smtClean="0"/>
              <a:t>You can </a:t>
            </a:r>
            <a:r>
              <a:rPr lang="en-GB" sz="1260" dirty="0"/>
              <a:t>move the selection around by clicking inside the bounding box and </a:t>
            </a:r>
            <a:r>
              <a:rPr lang="en-GB" sz="1260" dirty="0" smtClean="0"/>
              <a:t>dragging in </a:t>
            </a:r>
            <a:r>
              <a:rPr lang="en-GB" sz="1260" dirty="0"/>
              <a:t>any </a:t>
            </a:r>
            <a:r>
              <a:rPr lang="en-GB" sz="1260" dirty="0" smtClean="0"/>
              <a:t>direction.</a:t>
            </a:r>
            <a:r>
              <a:rPr lang="en-GB" sz="1260" dirty="0"/>
              <a:t> </a:t>
            </a:r>
            <a:r>
              <a:rPr lang="en-GB" sz="1260" dirty="0" smtClean="0"/>
              <a:t>The </a:t>
            </a:r>
            <a:r>
              <a:rPr lang="en-GB" sz="1260" dirty="0"/>
              <a:t>resizing handles let you do the following:</a:t>
            </a:r>
          </a:p>
          <a:p>
            <a:pPr marL="449263" lvl="1" indent="-271463"/>
            <a:r>
              <a:rPr lang="en-GB" sz="1260" b="1" dirty="0" smtClean="0"/>
              <a:t>Scale </a:t>
            </a:r>
            <a:r>
              <a:rPr lang="en-GB" sz="1260" b="1" dirty="0"/>
              <a:t>(resize)</a:t>
            </a:r>
            <a:r>
              <a:rPr lang="en-GB" sz="1260" dirty="0"/>
              <a:t>. Drag any handle to change the size and shape of the </a:t>
            </a:r>
            <a:r>
              <a:rPr lang="en-GB" sz="1260" dirty="0" smtClean="0"/>
              <a:t>selection. Drag </a:t>
            </a:r>
            <a:r>
              <a:rPr lang="en-GB" sz="1260" dirty="0"/>
              <a:t>diagonally toward the </a:t>
            </a:r>
            <a:r>
              <a:rPr lang="en-GB" sz="1260" dirty="0" smtClean="0"/>
              <a:t>centre </a:t>
            </a:r>
            <a:r>
              <a:rPr lang="en-GB" sz="1260" dirty="0"/>
              <a:t>of the selection to make it smaller or </a:t>
            </a:r>
            <a:r>
              <a:rPr lang="en-GB" sz="1260" dirty="0" smtClean="0"/>
              <a:t>diagonally away </a:t>
            </a:r>
            <a:r>
              <a:rPr lang="en-GB" sz="1260" dirty="0"/>
              <a:t>to make it bigger</a:t>
            </a:r>
            <a:r>
              <a:rPr lang="en-GB" sz="1260" dirty="0" smtClean="0"/>
              <a:t>.</a:t>
            </a:r>
          </a:p>
          <a:p>
            <a:pPr marL="449263" lvl="1" indent="-271463"/>
            <a:r>
              <a:rPr lang="en-GB" sz="1260" b="1" dirty="0" smtClean="0"/>
              <a:t>Rotate</a:t>
            </a:r>
            <a:r>
              <a:rPr lang="en-GB" sz="1260" dirty="0"/>
              <a:t>. When you position your cursor outside one of the bounding </a:t>
            </a:r>
            <a:r>
              <a:rPr lang="en-GB" sz="1260" dirty="0" smtClean="0"/>
              <a:t>box’s corners</a:t>
            </a:r>
            <a:r>
              <a:rPr lang="en-GB" sz="1260" dirty="0"/>
              <a:t>, the cursor turns into a curved, double-headed </a:t>
            </a:r>
            <a:r>
              <a:rPr lang="en-GB" sz="1260" dirty="0" smtClean="0"/>
              <a:t>arrow, then </a:t>
            </a:r>
            <a:r>
              <a:rPr lang="en-GB" sz="1260" dirty="0"/>
              <a:t>you can drag to rotate the selection </a:t>
            </a:r>
            <a:endParaRPr lang="en-GB" sz="1260" dirty="0" smtClean="0"/>
          </a:p>
          <a:p>
            <a:pPr marL="449263" lvl="1" indent="-271463"/>
            <a:r>
              <a:rPr lang="en-GB" sz="1260" b="1" dirty="0" smtClean="0"/>
              <a:t>Free </a:t>
            </a:r>
            <a:r>
              <a:rPr lang="en-GB" sz="1260" b="1" dirty="0"/>
              <a:t>Transform </a:t>
            </a:r>
            <a:r>
              <a:rPr lang="en-GB" sz="1260" dirty="0"/>
              <a:t>lets you apply any of the transformations listed below </a:t>
            </a:r>
            <a:r>
              <a:rPr lang="en-GB" sz="1260" dirty="0" smtClean="0"/>
              <a:t>freely and </a:t>
            </a:r>
            <a:r>
              <a:rPr lang="en-GB" sz="1260" dirty="0"/>
              <a:t>in one </a:t>
            </a:r>
            <a:r>
              <a:rPr lang="en-GB" sz="1260" dirty="0" smtClean="0"/>
              <a:t>action.</a:t>
            </a:r>
          </a:p>
          <a:p>
            <a:pPr marL="449263" lvl="1" indent="-271463"/>
            <a:r>
              <a:rPr lang="en-GB" sz="1260" b="1" dirty="0"/>
              <a:t>Scale </a:t>
            </a:r>
            <a:r>
              <a:rPr lang="en-GB" sz="1260" dirty="0"/>
              <a:t>and </a:t>
            </a:r>
            <a:r>
              <a:rPr lang="en-GB" sz="1260" b="1" dirty="0"/>
              <a:t>Rotate </a:t>
            </a:r>
            <a:r>
              <a:rPr lang="en-GB" sz="1260" dirty="0"/>
              <a:t>work as described in the previous list.</a:t>
            </a:r>
          </a:p>
          <a:p>
            <a:pPr marL="449263" lvl="1" indent="-271463"/>
            <a:r>
              <a:rPr lang="en-GB" sz="1260" b="1" dirty="0" smtClean="0"/>
              <a:t>Skew </a:t>
            </a:r>
            <a:r>
              <a:rPr lang="en-GB" sz="1260" dirty="0"/>
              <a:t>lets you slant the selection by dragging one of the bounding box’s </a:t>
            </a:r>
            <a:r>
              <a:rPr lang="en-GB" sz="1260" dirty="0" smtClean="0"/>
              <a:t>side handles</a:t>
            </a:r>
            <a:r>
              <a:rPr lang="en-GB" sz="1260" dirty="0"/>
              <a:t>.</a:t>
            </a:r>
          </a:p>
          <a:p>
            <a:pPr marL="449263" lvl="1" indent="-271463"/>
            <a:r>
              <a:rPr lang="en-GB" sz="1260" b="1" dirty="0" smtClean="0"/>
              <a:t>Distort </a:t>
            </a:r>
            <a:r>
              <a:rPr lang="en-GB" sz="1260" dirty="0"/>
              <a:t>lets you drag any handle to reshape the </a:t>
            </a:r>
            <a:r>
              <a:rPr lang="en-GB" sz="1260" dirty="0" smtClean="0"/>
              <a:t>selection.</a:t>
            </a:r>
          </a:p>
          <a:p>
            <a:pPr marL="449263" lvl="1" indent="-271463"/>
            <a:r>
              <a:rPr lang="en-GB" sz="1260" b="1" dirty="0" smtClean="0"/>
              <a:t>Perspective </a:t>
            </a:r>
            <a:r>
              <a:rPr lang="en-GB" sz="1260" dirty="0"/>
              <a:t>lets you drag any corner handle to give the selection a </a:t>
            </a:r>
            <a:r>
              <a:rPr lang="en-GB" sz="1260" dirty="0" smtClean="0"/>
              <a:t>one-point perspective—that </a:t>
            </a:r>
            <a:r>
              <a:rPr lang="en-GB" sz="1260" dirty="0"/>
              <a:t>is, a vanishing point where it seems to disappear into </a:t>
            </a:r>
            <a:r>
              <a:rPr lang="en-GB" sz="1260" dirty="0" smtClean="0"/>
              <a:t>the distance.</a:t>
            </a:r>
          </a:p>
          <a:p>
            <a:pPr marL="449263" lvl="1" indent="-271463"/>
            <a:r>
              <a:rPr lang="en-GB" sz="1260" b="1" dirty="0" smtClean="0"/>
              <a:t>Warp </a:t>
            </a:r>
            <a:r>
              <a:rPr lang="en-GB" sz="1260" dirty="0"/>
              <a:t>makes Photoshop place a grid over the selection that lets you reshape </a:t>
            </a:r>
            <a:r>
              <a:rPr lang="en-GB" sz="1260" dirty="0" smtClean="0"/>
              <a:t>it in </a:t>
            </a:r>
            <a:r>
              <a:rPr lang="en-GB" sz="1260" dirty="0"/>
              <a:t>any way you want. Drag any control point </a:t>
            </a:r>
            <a:r>
              <a:rPr lang="en-GB" sz="1260" dirty="0" smtClean="0"/>
              <a:t>or </a:t>
            </a:r>
            <a:r>
              <a:rPr lang="en-GB" sz="1260" dirty="0"/>
              <a:t>line on the grid to twist the selection </a:t>
            </a:r>
            <a:r>
              <a:rPr lang="en-GB" sz="1260" dirty="0" smtClean="0"/>
              <a:t>however you </a:t>
            </a:r>
            <a:r>
              <a:rPr lang="en-GB" sz="1260" dirty="0"/>
              <a:t>like, or choose a ready-made preset from the Options bar’s Warp menu.</a:t>
            </a:r>
          </a:p>
        </p:txBody>
      </p:sp>
      <p:pic>
        <p:nvPicPr>
          <p:cNvPr id="1126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25585" y="692697"/>
            <a:ext cx="2310911" cy="28803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63148" y="3789040"/>
            <a:ext cx="2273348" cy="26176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itle 2"/>
          <p:cNvSpPr>
            <a:spLocks noGrp="1"/>
          </p:cNvSpPr>
          <p:nvPr>
            <p:ph type="title"/>
          </p:nvPr>
        </p:nvSpPr>
        <p:spPr>
          <a:xfrm>
            <a:off x="230832" y="116632"/>
            <a:ext cx="8733656" cy="504056"/>
          </a:xfrm>
        </p:spPr>
        <p:txBody>
          <a:bodyPr>
            <a:normAutofit/>
          </a:bodyPr>
          <a:lstStyle/>
          <a:p>
            <a:r>
              <a:rPr lang="en-GB" sz="1900" dirty="0" smtClean="0"/>
              <a:t>LO4 </a:t>
            </a:r>
            <a:r>
              <a:rPr lang="en-GB" sz="1900" dirty="0"/>
              <a:t>Be able to use editing tools to edit and manipulate </a:t>
            </a:r>
            <a:r>
              <a:rPr lang="en-GB" sz="1900" dirty="0" smtClean="0"/>
              <a:t>images – Advanced Features </a:t>
            </a:r>
            <a:endParaRPr lang="en-GB" sz="1900" dirty="0"/>
          </a:p>
        </p:txBody>
      </p:sp>
    </p:spTree>
    <p:extLst>
      <p:ext uri="{BB962C8B-B14F-4D97-AF65-F5344CB8AC3E}">
        <p14:creationId xmlns:p14="http://schemas.microsoft.com/office/powerpoint/2010/main" val="23496416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688631"/>
          </a:xfrm>
        </p:spPr>
        <p:txBody>
          <a:bodyPr>
            <a:normAutofit/>
          </a:bodyPr>
          <a:lstStyle/>
          <a:p>
            <a:r>
              <a:rPr lang="en-GB" dirty="0" smtClean="0"/>
              <a:t>P5 </a:t>
            </a:r>
            <a:r>
              <a:rPr lang="en-GB" dirty="0" smtClean="0"/>
              <a:t>- Learners </a:t>
            </a:r>
            <a:r>
              <a:rPr lang="en-GB" dirty="0"/>
              <a:t>must provide evidence of using editing tools to edit and manipulate at least six different images. These images may be provided for the learner or ones that they have created themselves. This could be evidenced in the form of before and after screen captures in a document or video capture of the edits being carried out on their images. </a:t>
            </a:r>
          </a:p>
          <a:p>
            <a:r>
              <a:rPr lang="en-GB" dirty="0" smtClean="0"/>
              <a:t>M3- </a:t>
            </a:r>
            <a:r>
              <a:rPr lang="en-GB" dirty="0" smtClean="0"/>
              <a:t>Builds </a:t>
            </a:r>
            <a:r>
              <a:rPr lang="en-GB" dirty="0"/>
              <a:t>on from the pass criteria and calls for evidence of use of advanced editing tools, as outlined in the teaching content. Screen captures or screen casts of the editing could be used to demonstrate </a:t>
            </a:r>
            <a:r>
              <a:rPr lang="en-GB" dirty="0" smtClean="0"/>
              <a:t>this</a:t>
            </a:r>
            <a:endParaRPr lang="en-GB" dirty="0"/>
          </a:p>
        </p:txBody>
      </p:sp>
      <p:sp>
        <p:nvSpPr>
          <p:cNvPr id="3" name="Title 2"/>
          <p:cNvSpPr>
            <a:spLocks noGrp="1"/>
          </p:cNvSpPr>
          <p:nvPr>
            <p:ph type="title"/>
          </p:nvPr>
        </p:nvSpPr>
        <p:spPr>
          <a:xfrm>
            <a:off x="230832" y="116632"/>
            <a:ext cx="8733656" cy="648072"/>
          </a:xfrm>
        </p:spPr>
        <p:txBody>
          <a:bodyPr>
            <a:normAutofit/>
          </a:bodyPr>
          <a:lstStyle/>
          <a:p>
            <a:r>
              <a:rPr lang="en-GB" sz="3200" dirty="0" smtClean="0"/>
              <a:t>LO4 - Assessment </a:t>
            </a:r>
            <a:r>
              <a:rPr lang="en-GB" sz="3200" dirty="0"/>
              <a:t>Criteria </a:t>
            </a:r>
            <a:r>
              <a:rPr lang="en-GB" sz="3200" dirty="0" smtClean="0"/>
              <a:t>P5 and M3</a:t>
            </a:r>
            <a:endParaRPr lang="en-GB" sz="3200" dirty="0"/>
          </a:p>
        </p:txBody>
      </p:sp>
    </p:spTree>
    <p:extLst>
      <p:ext uri="{BB962C8B-B14F-4D97-AF65-F5344CB8AC3E}">
        <p14:creationId xmlns:p14="http://schemas.microsoft.com/office/powerpoint/2010/main" val="335474863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http://www.photoshopcafe.com/cs4/magazine-web-images/fig21_opt.jpeg">
            <a:hlinkClick r:id="rId2"/>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37163"/>
          <a:stretch/>
        </p:blipFill>
        <p:spPr bwMode="auto">
          <a:xfrm>
            <a:off x="6732240" y="2780928"/>
            <a:ext cx="2258616" cy="1805730"/>
          </a:xfrm>
          <a:prstGeom prst="rect">
            <a:avLst/>
          </a:prstGeom>
          <a:noFill/>
          <a:extLst>
            <a:ext uri="{909E8E84-426E-40DD-AFC4-6F175D3DCCD1}">
              <a14:hiddenFill xmlns:a14="http://schemas.microsoft.com/office/drawing/2010/main">
                <a:solidFill>
                  <a:srgbClr val="FFFFFF"/>
                </a:solidFill>
              </a14:hiddenFill>
            </a:ext>
          </a:extLst>
        </p:spPr>
      </p:pic>
      <p:sp>
        <p:nvSpPr>
          <p:cNvPr id="2" name="Content Placeholder 1"/>
          <p:cNvSpPr>
            <a:spLocks noGrp="1"/>
          </p:cNvSpPr>
          <p:nvPr>
            <p:ph idx="1"/>
          </p:nvPr>
        </p:nvSpPr>
        <p:spPr>
          <a:xfrm>
            <a:off x="251520" y="692697"/>
            <a:ext cx="6336704" cy="5688632"/>
          </a:xfrm>
        </p:spPr>
        <p:txBody>
          <a:bodyPr>
            <a:noAutofit/>
          </a:bodyPr>
          <a:lstStyle/>
          <a:p>
            <a:pPr marL="255588" indent="-255588"/>
            <a:r>
              <a:rPr lang="en-GB" sz="1800" b="1" dirty="0" smtClean="0"/>
              <a:t>Text </a:t>
            </a:r>
            <a:r>
              <a:rPr lang="en-GB" sz="1800" b="1" dirty="0"/>
              <a:t>effects (attach to path, guides</a:t>
            </a:r>
            <a:r>
              <a:rPr lang="en-GB" sz="1800" b="1" dirty="0" smtClean="0"/>
              <a:t>)</a:t>
            </a:r>
            <a:r>
              <a:rPr lang="en-GB" sz="1800" dirty="0" smtClean="0"/>
              <a:t> – Photoshop manages small pieces of text well, it can adjust them, move them, rotate them, fill them, can make it follow a path and fill a defined area. Along with the Paragraph tool it can be aligned, kerned and adjusted as much as necessary. Converting it to a smart object makes it editable as a layer and can have filters applied to it. But just do not use too much text in one paragraph.</a:t>
            </a:r>
          </a:p>
          <a:p>
            <a:pPr marL="255588" indent="-255588"/>
            <a:r>
              <a:rPr lang="en-GB" sz="1800" b="1" dirty="0"/>
              <a:t>Creating Text on a </a:t>
            </a:r>
            <a:r>
              <a:rPr lang="en-GB" sz="1800" b="1" dirty="0" smtClean="0"/>
              <a:t>Path - </a:t>
            </a:r>
            <a:r>
              <a:rPr lang="en-GB" sz="1800" dirty="0" smtClean="0"/>
              <a:t>Photoshop </a:t>
            </a:r>
            <a:r>
              <a:rPr lang="en-GB" sz="1800" dirty="0"/>
              <a:t>lets you bend text to your every whim, and one of the coolest tricks is </a:t>
            </a:r>
            <a:r>
              <a:rPr lang="en-GB" sz="1800" dirty="0" smtClean="0"/>
              <a:t>to make </a:t>
            </a:r>
            <a:r>
              <a:rPr lang="en-GB" sz="1800" dirty="0"/>
              <a:t>text march around a shape. The key is to use the Type tool on a </a:t>
            </a:r>
            <a:r>
              <a:rPr lang="en-GB" sz="1800" dirty="0" smtClean="0"/>
              <a:t>pre-existing path that </a:t>
            </a:r>
            <a:r>
              <a:rPr lang="en-GB" sz="1800" dirty="0"/>
              <a:t>was drawn with the Pen tool or </a:t>
            </a:r>
            <a:r>
              <a:rPr lang="en-GB" sz="1800" dirty="0" smtClean="0"/>
              <a:t>created with </a:t>
            </a:r>
            <a:r>
              <a:rPr lang="en-GB" sz="1800" dirty="0"/>
              <a:t>a vector shape such as one made by the Rectangle, Rounded Rectangle, </a:t>
            </a:r>
            <a:r>
              <a:rPr lang="en-GB" sz="1800" dirty="0" smtClean="0"/>
              <a:t>Ellipse, Polygon</a:t>
            </a:r>
            <a:r>
              <a:rPr lang="en-GB" sz="1800" dirty="0"/>
              <a:t>, or Custom Shape </a:t>
            </a:r>
            <a:r>
              <a:rPr lang="en-GB" sz="1800" dirty="0" smtClean="0"/>
              <a:t>tools. When </a:t>
            </a:r>
            <a:r>
              <a:rPr lang="en-GB" sz="1800" dirty="0"/>
              <a:t>you attach text to a path, both the text </a:t>
            </a:r>
            <a:r>
              <a:rPr lang="en-GB" sz="1800" dirty="0" smtClean="0"/>
              <a:t>and the </a:t>
            </a:r>
            <a:r>
              <a:rPr lang="en-GB" sz="1800" dirty="0"/>
              <a:t>path remain editable, so you can reformat the text or reshape the path anytime</a:t>
            </a:r>
            <a:r>
              <a:rPr lang="en-GB" sz="1800" dirty="0" smtClean="0"/>
              <a:t>.</a:t>
            </a:r>
          </a:p>
          <a:p>
            <a:pPr marL="255588" indent="-255588"/>
            <a:r>
              <a:rPr lang="en-GB" sz="1800" dirty="0"/>
              <a:t>You can also slide the text back and forth along the path, or flip it from the top </a:t>
            </a:r>
            <a:r>
              <a:rPr lang="en-GB" sz="1800" dirty="0" smtClean="0"/>
              <a:t>of the </a:t>
            </a:r>
            <a:r>
              <a:rPr lang="en-GB" sz="1800" dirty="0"/>
              <a:t>path to the bottom, using the Path Selection tool—just click the black </a:t>
            </a:r>
            <a:r>
              <a:rPr lang="en-GB" sz="1800" dirty="0" smtClean="0"/>
              <a:t>arrow below </a:t>
            </a:r>
            <a:r>
              <a:rPr lang="en-GB" sz="1800" dirty="0"/>
              <a:t>the Type tool in the Tools panel to activate </a:t>
            </a:r>
            <a:r>
              <a:rPr lang="en-GB" sz="1800" dirty="0" smtClean="0"/>
              <a:t>it.</a:t>
            </a:r>
            <a:endParaRPr lang="en-GB" sz="1800" dirty="0"/>
          </a:p>
        </p:txBody>
      </p:sp>
      <p:pic>
        <p:nvPicPr>
          <p:cNvPr id="12292" name="Picture 4" descr="http://www.adobe.com/content/dotcom/en/devnet/fireworks/articles/adobe_text_engine/_jcr_content/articlecontentAdobe/image.adimg.mw.610.jpg/1278566299926.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69375" y="692697"/>
            <a:ext cx="2546860" cy="2088231"/>
          </a:xfrm>
          <a:prstGeom prst="rect">
            <a:avLst/>
          </a:prstGeom>
          <a:noFill/>
          <a:extLst>
            <a:ext uri="{909E8E84-426E-40DD-AFC4-6F175D3DCCD1}">
              <a14:hiddenFill xmlns:a14="http://schemas.microsoft.com/office/drawing/2010/main">
                <a:solidFill>
                  <a:srgbClr val="FFFFFF"/>
                </a:solidFill>
              </a14:hiddenFill>
            </a:ext>
          </a:extLst>
        </p:spPr>
      </p:pic>
      <p:pic>
        <p:nvPicPr>
          <p:cNvPr id="13315"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450357" y="4538868"/>
            <a:ext cx="1586140" cy="1842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itle 2"/>
          <p:cNvSpPr>
            <a:spLocks noGrp="1"/>
          </p:cNvSpPr>
          <p:nvPr>
            <p:ph type="title"/>
          </p:nvPr>
        </p:nvSpPr>
        <p:spPr>
          <a:xfrm>
            <a:off x="230832" y="116632"/>
            <a:ext cx="8733656" cy="504056"/>
          </a:xfrm>
        </p:spPr>
        <p:txBody>
          <a:bodyPr>
            <a:normAutofit/>
          </a:bodyPr>
          <a:lstStyle/>
          <a:p>
            <a:r>
              <a:rPr lang="en-GB" sz="1900" dirty="0" smtClean="0"/>
              <a:t>LO4 </a:t>
            </a:r>
            <a:r>
              <a:rPr lang="en-GB" sz="1900" dirty="0"/>
              <a:t>Be able to use editing tools to edit and manipulate </a:t>
            </a:r>
            <a:r>
              <a:rPr lang="en-GB" sz="1900" dirty="0" smtClean="0"/>
              <a:t>images – Advanced Features </a:t>
            </a:r>
            <a:endParaRPr lang="en-GB" sz="1900" dirty="0"/>
          </a:p>
        </p:txBody>
      </p:sp>
    </p:spTree>
    <p:extLst>
      <p:ext uri="{BB962C8B-B14F-4D97-AF65-F5344CB8AC3E}">
        <p14:creationId xmlns:p14="http://schemas.microsoft.com/office/powerpoint/2010/main" val="194342885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92696"/>
            <a:ext cx="6336704" cy="5688633"/>
          </a:xfrm>
        </p:spPr>
        <p:txBody>
          <a:bodyPr>
            <a:noAutofit/>
          </a:bodyPr>
          <a:lstStyle/>
          <a:p>
            <a:pPr marL="176213" indent="-176213"/>
            <a:r>
              <a:rPr lang="en-GB" sz="1400" b="1" dirty="0" smtClean="0"/>
              <a:t>Channel mixer </a:t>
            </a:r>
            <a:r>
              <a:rPr lang="en-GB" sz="1400" dirty="0" smtClean="0"/>
              <a:t>- </a:t>
            </a:r>
            <a:r>
              <a:rPr lang="en-GB" sz="1400" dirty="0"/>
              <a:t>At the heart of any Photoshop file </a:t>
            </a:r>
            <a:r>
              <a:rPr lang="en-GB" sz="1400" dirty="0" smtClean="0"/>
              <a:t>lies channels —</a:t>
            </a:r>
            <a:r>
              <a:rPr lang="en-GB" sz="1400" dirty="0"/>
              <a:t>storage containers for all </a:t>
            </a:r>
            <a:r>
              <a:rPr lang="en-GB" sz="1400" dirty="0" smtClean="0"/>
              <a:t>the colour </a:t>
            </a:r>
            <a:r>
              <a:rPr lang="en-GB" sz="1400" dirty="0"/>
              <a:t>information in your image, selections you’ve saved, masks you’ve </a:t>
            </a:r>
            <a:r>
              <a:rPr lang="en-GB" sz="1400" dirty="0" smtClean="0"/>
              <a:t>created, and </a:t>
            </a:r>
            <a:r>
              <a:rPr lang="en-GB" sz="1400" dirty="0"/>
              <a:t>instructions for printing with special inks</a:t>
            </a:r>
            <a:r>
              <a:rPr lang="en-GB" sz="1400" dirty="0" smtClean="0"/>
              <a:t>. </a:t>
            </a:r>
          </a:p>
          <a:p>
            <a:pPr marL="354013" lvl="1" indent="-176213"/>
            <a:r>
              <a:rPr lang="en-GB" sz="1400" b="1" dirty="0"/>
              <a:t>Composite channels</a:t>
            </a:r>
            <a:r>
              <a:rPr lang="en-GB" sz="1400" dirty="0"/>
              <a:t>. Technically, these aren’t really channels; they’re </a:t>
            </a:r>
            <a:r>
              <a:rPr lang="en-GB" sz="1400" dirty="0" smtClean="0"/>
              <a:t>combinations of </a:t>
            </a:r>
            <a:r>
              <a:rPr lang="en-GB" sz="1400" dirty="0"/>
              <a:t>channels and are for your viewing pleasure only. When you’re using </a:t>
            </a:r>
            <a:r>
              <a:rPr lang="en-GB" sz="1400" dirty="0" smtClean="0"/>
              <a:t>a mode </a:t>
            </a:r>
            <a:r>
              <a:rPr lang="en-GB" sz="1400" dirty="0"/>
              <a:t>that contains more than one </a:t>
            </a:r>
            <a:r>
              <a:rPr lang="en-GB" sz="1400" dirty="0" smtClean="0"/>
              <a:t>colour </a:t>
            </a:r>
            <a:r>
              <a:rPr lang="en-GB" sz="1400" dirty="0"/>
              <a:t>channel (like RGB, CMYK, and </a:t>
            </a:r>
            <a:r>
              <a:rPr lang="en-GB" sz="1400" dirty="0" smtClean="0"/>
              <a:t>Lab, </a:t>
            </a:r>
            <a:r>
              <a:rPr lang="en-GB" sz="1400" dirty="0"/>
              <a:t>the composite channel shows all the </a:t>
            </a:r>
            <a:r>
              <a:rPr lang="en-GB" sz="1400" dirty="0" smtClean="0"/>
              <a:t>channels simultaneously</a:t>
            </a:r>
            <a:r>
              <a:rPr lang="en-GB" sz="1400" dirty="0"/>
              <a:t>, revealing your image in its </a:t>
            </a:r>
            <a:r>
              <a:rPr lang="en-GB" sz="1400" dirty="0" smtClean="0"/>
              <a:t>full-colour </a:t>
            </a:r>
            <a:r>
              <a:rPr lang="en-GB" sz="1400" dirty="0"/>
              <a:t>glory. The name of </a:t>
            </a:r>
            <a:r>
              <a:rPr lang="en-GB" sz="1400" dirty="0" smtClean="0"/>
              <a:t>the composite </a:t>
            </a:r>
            <a:r>
              <a:rPr lang="en-GB" sz="1400" dirty="0"/>
              <a:t>channel depends on which mode you’re in</a:t>
            </a:r>
            <a:r>
              <a:rPr lang="en-GB" sz="1400" dirty="0" smtClean="0"/>
              <a:t>.</a:t>
            </a:r>
            <a:endParaRPr lang="en-GB" sz="1400" dirty="0"/>
          </a:p>
          <a:p>
            <a:pPr marL="354013" lvl="1" indent="-176213"/>
            <a:r>
              <a:rPr lang="en-GB" sz="1400" b="1" dirty="0" smtClean="0"/>
              <a:t>Colour </a:t>
            </a:r>
            <a:r>
              <a:rPr lang="en-GB" sz="1400" b="1" dirty="0"/>
              <a:t>channels</a:t>
            </a:r>
            <a:r>
              <a:rPr lang="en-GB" sz="1400" dirty="0"/>
              <a:t>. </a:t>
            </a:r>
            <a:r>
              <a:rPr lang="en-GB" sz="1400" dirty="0" smtClean="0"/>
              <a:t>If </a:t>
            </a:r>
            <a:r>
              <a:rPr lang="en-GB" sz="1400" dirty="0"/>
              <a:t>you’re working in RGB mode, your </a:t>
            </a:r>
            <a:r>
              <a:rPr lang="en-GB" sz="1400" dirty="0" smtClean="0"/>
              <a:t>colour channels </a:t>
            </a:r>
            <a:r>
              <a:rPr lang="en-GB" sz="1400" dirty="0"/>
              <a:t>are Red, Green, and Blue. In CMYK mode, they’re Cyan, Magenta, </a:t>
            </a:r>
            <a:r>
              <a:rPr lang="en-GB" sz="1400" dirty="0" smtClean="0"/>
              <a:t>Yellow, and </a:t>
            </a:r>
            <a:r>
              <a:rPr lang="en-GB" sz="1400" dirty="0"/>
              <a:t>Black. In Lab </a:t>
            </a:r>
            <a:r>
              <a:rPr lang="en-GB" sz="1400" dirty="0" smtClean="0"/>
              <a:t>mode, </a:t>
            </a:r>
            <a:r>
              <a:rPr lang="en-GB" sz="1400" dirty="0"/>
              <a:t>they’re Lightness, a, and b. In most </a:t>
            </a:r>
            <a:r>
              <a:rPr lang="en-GB" sz="1400" dirty="0" smtClean="0"/>
              <a:t>other modes</a:t>
            </a:r>
            <a:r>
              <a:rPr lang="en-GB" sz="1400" dirty="0"/>
              <a:t>, you’ll find only a single channel that’s named after the mode you’re in.</a:t>
            </a:r>
            <a:endParaRPr lang="en-GB" sz="1400" dirty="0" smtClean="0"/>
          </a:p>
          <a:p>
            <a:pPr marL="176213" indent="-176213"/>
            <a:r>
              <a:rPr lang="en-GB" sz="1400" b="1" dirty="0" smtClean="0"/>
              <a:t>Histogram pallet</a:t>
            </a:r>
            <a:r>
              <a:rPr lang="en-GB" sz="1400" dirty="0" smtClean="0"/>
              <a:t> - </a:t>
            </a:r>
            <a:r>
              <a:rPr lang="en-GB" sz="1400" dirty="0"/>
              <a:t>A histogram </a:t>
            </a:r>
            <a:r>
              <a:rPr lang="en-GB" sz="1400" dirty="0" smtClean="0"/>
              <a:t>is </a:t>
            </a:r>
            <a:r>
              <a:rPr lang="en-GB" sz="1400" dirty="0"/>
              <a:t>a visual representation—a collection of tiny bar </a:t>
            </a:r>
            <a:r>
              <a:rPr lang="en-GB" sz="1400" dirty="0" smtClean="0"/>
              <a:t>graphs of </a:t>
            </a:r>
            <a:r>
              <a:rPr lang="en-GB" sz="1400" dirty="0"/>
              <a:t>the info contained in an image. Once you learn how to read it, </a:t>
            </a:r>
            <a:r>
              <a:rPr lang="en-GB" sz="1400" dirty="0" smtClean="0"/>
              <a:t>you’ll gain a </a:t>
            </a:r>
            <a:r>
              <a:rPr lang="en-GB" sz="1400" dirty="0"/>
              <a:t>valuable understanding of why images look the way they do. </a:t>
            </a:r>
            <a:r>
              <a:rPr lang="en-GB" sz="1400" dirty="0" smtClean="0"/>
              <a:t>More importantly</a:t>
            </a:r>
            <a:r>
              <a:rPr lang="en-GB" sz="1400" dirty="0"/>
              <a:t>, you’ll learn how to tweak the histogram itself or </a:t>
            </a:r>
            <a:r>
              <a:rPr lang="en-GB" sz="1400" dirty="0" smtClean="0"/>
              <a:t>make changes </a:t>
            </a:r>
            <a:r>
              <a:rPr lang="en-GB" sz="1400" dirty="0"/>
              <a:t>with other tools while using the histogram’s changing readout to </a:t>
            </a:r>
            <a:r>
              <a:rPr lang="en-GB" sz="1400" dirty="0" smtClean="0"/>
              <a:t>monitor the </a:t>
            </a:r>
            <a:r>
              <a:rPr lang="en-GB" sz="1400" dirty="0"/>
              <a:t>image’s vibrancy. </a:t>
            </a:r>
            <a:endParaRPr lang="en-GB" sz="1400" dirty="0" smtClean="0"/>
          </a:p>
          <a:p>
            <a:pPr marL="176213" indent="-176213"/>
            <a:r>
              <a:rPr lang="en-GB" sz="1400" dirty="0"/>
              <a:t>The histogram’s height at any particular spot represents how many pixels are at </a:t>
            </a:r>
            <a:r>
              <a:rPr lang="en-GB" sz="1400" dirty="0" smtClean="0"/>
              <a:t>that specific </a:t>
            </a:r>
            <a:r>
              <a:rPr lang="en-GB" sz="1400" dirty="0"/>
              <a:t>level of brightness. Using the mountain analogy, a noticeable cluster of </a:t>
            </a:r>
            <a:r>
              <a:rPr lang="en-GB" sz="1400" dirty="0" smtClean="0"/>
              <a:t>tall, wide </a:t>
            </a:r>
            <a:r>
              <a:rPr lang="en-GB" sz="1400" dirty="0"/>
              <a:t>mountains means that particular brightness range makes up a good chunk </a:t>
            </a:r>
            <a:r>
              <a:rPr lang="en-GB" sz="1400" dirty="0" smtClean="0"/>
              <a:t>of your </a:t>
            </a:r>
            <a:r>
              <a:rPr lang="en-GB" sz="1400" dirty="0"/>
              <a:t>image. Short or super-skinny mountains mean that particular brightness </a:t>
            </a:r>
            <a:r>
              <a:rPr lang="en-GB" sz="1400" dirty="0" smtClean="0"/>
              <a:t>range doesn’t </a:t>
            </a:r>
            <a:r>
              <a:rPr lang="en-GB" sz="1400" dirty="0"/>
              <a:t>appear much. And </a:t>
            </a:r>
            <a:r>
              <a:rPr lang="en-GB" sz="1400" dirty="0" smtClean="0"/>
              <a:t>a flat area </a:t>
            </a:r>
            <a:r>
              <a:rPr lang="en-GB" sz="1400" dirty="0"/>
              <a:t>means there are few or no pixels </a:t>
            </a:r>
            <a:r>
              <a:rPr lang="en-GB" sz="1400" dirty="0" smtClean="0"/>
              <a:t>in that </a:t>
            </a:r>
            <a:r>
              <a:rPr lang="en-GB" sz="1400" dirty="0"/>
              <a:t>range. In other words, the histogram can tell you at a glance whether </a:t>
            </a:r>
            <a:r>
              <a:rPr lang="en-GB" sz="1400" dirty="0" smtClean="0"/>
              <a:t>you’ve got </a:t>
            </a:r>
            <a:r>
              <a:rPr lang="en-GB" sz="1400" dirty="0"/>
              <a:t>a good balance of light and dark pixels, whether the shadows or highlights </a:t>
            </a:r>
            <a:r>
              <a:rPr lang="en-GB" sz="1400" dirty="0" smtClean="0"/>
              <a:t>are getting </a:t>
            </a:r>
            <a:r>
              <a:rPr lang="en-GB" sz="1400" dirty="0"/>
              <a:t>clipped, whether the image is over- or </a:t>
            </a:r>
            <a:r>
              <a:rPr lang="en-GB" sz="1400" dirty="0" smtClean="0"/>
              <a:t>underexposed.</a:t>
            </a:r>
          </a:p>
        </p:txBody>
      </p:sp>
      <p:pic>
        <p:nvPicPr>
          <p:cNvPr id="12296" name="Picture 8" descr="http://pe-images.s3.amazonaws.com/photo-editing/black-and-white/channel-mixer/select-channel-mixer.gif">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54747" y="836712"/>
            <a:ext cx="2230951" cy="1368152"/>
          </a:xfrm>
          <a:prstGeom prst="rect">
            <a:avLst/>
          </a:prstGeom>
          <a:noFill/>
          <a:extLst>
            <a:ext uri="{909E8E84-426E-40DD-AFC4-6F175D3DCCD1}">
              <a14:hiddenFill xmlns:a14="http://schemas.microsoft.com/office/drawing/2010/main">
                <a:solidFill>
                  <a:srgbClr val="FFFFFF"/>
                </a:solidFill>
              </a14:hiddenFill>
            </a:ext>
          </a:extLst>
        </p:spPr>
      </p:pic>
      <p:pic>
        <p:nvPicPr>
          <p:cNvPr id="12298" name="Picture 10" descr="http://digital-photography-school.com/wp-content/uploads/2010/03/Pop-Color-Selectively-Channel-Mixers-Layers-Photoshop-5.jpg">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25832" y="2276872"/>
            <a:ext cx="2270270" cy="1872208"/>
          </a:xfrm>
          <a:prstGeom prst="rect">
            <a:avLst/>
          </a:prstGeom>
          <a:noFill/>
          <a:extLst>
            <a:ext uri="{909E8E84-426E-40DD-AFC4-6F175D3DCCD1}">
              <a14:hiddenFill xmlns:a14="http://schemas.microsoft.com/office/drawing/2010/main">
                <a:solidFill>
                  <a:srgbClr val="FFFFFF"/>
                </a:solidFill>
              </a14:hiddenFill>
            </a:ext>
          </a:extLst>
        </p:spPr>
      </p:pic>
      <p:pic>
        <p:nvPicPr>
          <p:cNvPr id="12300" name="Picture 12" descr="http://images.digitalmedianet.com/2010/Week_9/sad0706j/story/03-01-338.jpg">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692425" y="4293096"/>
            <a:ext cx="2313183" cy="1656184"/>
          </a:xfrm>
          <a:prstGeom prst="rect">
            <a:avLst/>
          </a:prstGeom>
          <a:noFill/>
          <a:extLst>
            <a:ext uri="{909E8E84-426E-40DD-AFC4-6F175D3DCCD1}">
              <a14:hiddenFill xmlns:a14="http://schemas.microsoft.com/office/drawing/2010/main">
                <a:solidFill>
                  <a:srgbClr val="FFFFFF"/>
                </a:solidFill>
              </a14:hiddenFill>
            </a:ext>
          </a:extLst>
        </p:spPr>
      </p:pic>
      <p:sp>
        <p:nvSpPr>
          <p:cNvPr id="14" name="Title 2"/>
          <p:cNvSpPr>
            <a:spLocks noGrp="1"/>
          </p:cNvSpPr>
          <p:nvPr>
            <p:ph type="title"/>
          </p:nvPr>
        </p:nvSpPr>
        <p:spPr>
          <a:xfrm>
            <a:off x="230832" y="116632"/>
            <a:ext cx="8733656" cy="504056"/>
          </a:xfrm>
        </p:spPr>
        <p:txBody>
          <a:bodyPr>
            <a:normAutofit/>
          </a:bodyPr>
          <a:lstStyle/>
          <a:p>
            <a:r>
              <a:rPr lang="en-GB" sz="1900" dirty="0" smtClean="0"/>
              <a:t>LO4 </a:t>
            </a:r>
            <a:r>
              <a:rPr lang="en-GB" sz="1900" dirty="0"/>
              <a:t>Be able to use editing tools to edit and manipulate </a:t>
            </a:r>
            <a:r>
              <a:rPr lang="en-GB" sz="1900" dirty="0" smtClean="0"/>
              <a:t>images – Advanced Features </a:t>
            </a:r>
            <a:endParaRPr lang="en-GB" sz="1900" dirty="0"/>
          </a:p>
        </p:txBody>
      </p:sp>
    </p:spTree>
    <p:extLst>
      <p:ext uri="{BB962C8B-B14F-4D97-AF65-F5344CB8AC3E}">
        <p14:creationId xmlns:p14="http://schemas.microsoft.com/office/powerpoint/2010/main" val="107550008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20687"/>
            <a:ext cx="6758126" cy="5688633"/>
          </a:xfrm>
        </p:spPr>
        <p:txBody>
          <a:bodyPr>
            <a:noAutofit/>
          </a:bodyPr>
          <a:lstStyle/>
          <a:p>
            <a:pPr marL="176213" indent="-169863"/>
            <a:r>
              <a:rPr lang="en-GB" sz="1300" b="1" dirty="0" smtClean="0"/>
              <a:t>The </a:t>
            </a:r>
            <a:r>
              <a:rPr lang="en-GB" sz="1300" b="1" dirty="0"/>
              <a:t>healing brush tool</a:t>
            </a:r>
            <a:r>
              <a:rPr lang="en-GB" sz="1300" dirty="0"/>
              <a:t> (maybe on an old damaged scanned image), and then the patch, smudge, focus, toning, and sponge </a:t>
            </a:r>
            <a:r>
              <a:rPr lang="en-GB" sz="1300" dirty="0" smtClean="0"/>
              <a:t>tool -  </a:t>
            </a:r>
            <a:r>
              <a:rPr lang="en-GB" sz="1300" dirty="0"/>
              <a:t>This tool’s cursor is a round </a:t>
            </a:r>
            <a:r>
              <a:rPr lang="en-GB" sz="1300" dirty="0" smtClean="0"/>
              <a:t>brush and is used </a:t>
            </a:r>
            <a:r>
              <a:rPr lang="en-GB" sz="1300" dirty="0"/>
              <a:t>for fixing round problem areas </a:t>
            </a:r>
            <a:r>
              <a:rPr lang="en-GB" sz="1300" dirty="0" smtClean="0"/>
              <a:t>like pimples</a:t>
            </a:r>
            <a:r>
              <a:rPr lang="en-GB" sz="1300" dirty="0"/>
              <a:t>, moles, and so on. It’s literally a one-click fixer-upper—you don’t even </a:t>
            </a:r>
            <a:r>
              <a:rPr lang="en-GB" sz="1300" dirty="0" smtClean="0"/>
              <a:t>have to drag. </a:t>
            </a:r>
            <a:r>
              <a:rPr lang="en-GB" sz="1300" dirty="0"/>
              <a:t>When you click a spot with this tool, </a:t>
            </a:r>
            <a:r>
              <a:rPr lang="en-GB" sz="1300" dirty="0" smtClean="0"/>
              <a:t>Photoshop looks </a:t>
            </a:r>
            <a:r>
              <a:rPr lang="en-GB" sz="1300" dirty="0"/>
              <a:t>at the pixels just outside the cursor’s edge and blends them with </a:t>
            </a:r>
            <a:r>
              <a:rPr lang="en-GB" sz="1300" dirty="0" smtClean="0"/>
              <a:t>the pixels </a:t>
            </a:r>
            <a:r>
              <a:rPr lang="en-GB" sz="1300" dirty="0"/>
              <a:t>inside the cursor. It’s great for retouching people, fixing dust and specks </a:t>
            </a:r>
            <a:r>
              <a:rPr lang="en-GB" sz="1300" dirty="0" smtClean="0"/>
              <a:t>in old </a:t>
            </a:r>
            <a:r>
              <a:rPr lang="en-GB" sz="1300" dirty="0"/>
              <a:t>photos, and removing anything that’s roundish in shape. You can also drag </a:t>
            </a:r>
            <a:r>
              <a:rPr lang="en-GB" sz="1300" dirty="0" smtClean="0"/>
              <a:t>with this </a:t>
            </a:r>
            <a:r>
              <a:rPr lang="en-GB" sz="1300" dirty="0"/>
              <a:t>tool to </a:t>
            </a:r>
            <a:r>
              <a:rPr lang="en-GB" sz="1300" dirty="0" smtClean="0"/>
              <a:t>remove, </a:t>
            </a:r>
            <a:r>
              <a:rPr lang="en-GB" sz="1300" dirty="0"/>
              <a:t>power lines on a relatively solid background (like a sky) </a:t>
            </a:r>
            <a:r>
              <a:rPr lang="en-GB" sz="1300" dirty="0" smtClean="0"/>
              <a:t>or to </a:t>
            </a:r>
            <a:r>
              <a:rPr lang="en-GB" sz="1300" dirty="0"/>
              <a:t>fix scratches in old photos</a:t>
            </a:r>
            <a:r>
              <a:rPr lang="en-GB" sz="1300" dirty="0" smtClean="0"/>
              <a:t>.</a:t>
            </a:r>
            <a:endParaRPr lang="en-GB" sz="1300" dirty="0"/>
          </a:p>
          <a:p>
            <a:pPr marL="176213" indent="-169863"/>
            <a:r>
              <a:rPr lang="en-GB" sz="1300" dirty="0"/>
              <a:t>To use the Spot Healing Brush, grab it from the Tools panel by pressing J (its </a:t>
            </a:r>
            <a:r>
              <a:rPr lang="en-GB" sz="1300" dirty="0" smtClean="0"/>
              <a:t>icon looks </a:t>
            </a:r>
            <a:r>
              <a:rPr lang="en-GB" sz="1300" dirty="0"/>
              <a:t>like a Band-Aid with a circle behind it). Then put your cursor over the </a:t>
            </a:r>
            <a:r>
              <a:rPr lang="en-GB" sz="1300" dirty="0" smtClean="0"/>
              <a:t>offending blemish </a:t>
            </a:r>
            <a:r>
              <a:rPr lang="en-GB" sz="1300" dirty="0"/>
              <a:t>and adjust the cursor’s size so it’s slightly larger than the area you </a:t>
            </a:r>
            <a:r>
              <a:rPr lang="en-GB" sz="1300" dirty="0" smtClean="0"/>
              <a:t>want to fix.</a:t>
            </a:r>
          </a:p>
          <a:p>
            <a:pPr marL="176213" indent="-169863"/>
            <a:r>
              <a:rPr lang="en-GB" sz="1300" dirty="0"/>
              <a:t>The Options bar’s settings let you control exactly how the Spot Healing Brush works:</a:t>
            </a:r>
          </a:p>
          <a:p>
            <a:pPr marL="265113" lvl="1" indent="-138113"/>
            <a:r>
              <a:rPr lang="en-GB" sz="1300" b="1" dirty="0" smtClean="0"/>
              <a:t>Mode</a:t>
            </a:r>
            <a:r>
              <a:rPr lang="en-GB" sz="1300" dirty="0"/>
              <a:t>. This menu lists some of the blend modes </a:t>
            </a:r>
            <a:r>
              <a:rPr lang="en-GB" sz="1300" dirty="0" smtClean="0"/>
              <a:t>such as Replace</a:t>
            </a:r>
            <a:r>
              <a:rPr lang="en-GB" sz="1300" dirty="0"/>
              <a:t>, Multiply, Screen, Darken, Lighten, </a:t>
            </a:r>
            <a:r>
              <a:rPr lang="en-GB" sz="1300" dirty="0" smtClean="0"/>
              <a:t>Colour</a:t>
            </a:r>
            <a:r>
              <a:rPr lang="en-GB" sz="1300" dirty="0"/>
              <a:t>, and Luminosity. Unique to </a:t>
            </a:r>
            <a:r>
              <a:rPr lang="en-GB" sz="1300" dirty="0" smtClean="0"/>
              <a:t>the Healing </a:t>
            </a:r>
            <a:r>
              <a:rPr lang="en-GB" sz="1300" dirty="0"/>
              <a:t>brushes (Spot and Healing), Replace mode is handy if you’re using </a:t>
            </a:r>
            <a:r>
              <a:rPr lang="en-GB" sz="1300" dirty="0" smtClean="0"/>
              <a:t>a soft-edged </a:t>
            </a:r>
            <a:r>
              <a:rPr lang="en-GB" sz="1300" dirty="0"/>
              <a:t>brush because it preserves some of the texture and details </a:t>
            </a:r>
            <a:r>
              <a:rPr lang="en-GB" sz="1300" dirty="0" smtClean="0"/>
              <a:t>around the </a:t>
            </a:r>
            <a:r>
              <a:rPr lang="en-GB" sz="1300" dirty="0"/>
              <a:t>brush’s edges. However, Normal mode usually works just fine</a:t>
            </a:r>
            <a:r>
              <a:rPr lang="en-GB" sz="1300" dirty="0" smtClean="0"/>
              <a:t>.</a:t>
            </a:r>
          </a:p>
          <a:p>
            <a:pPr marL="176213" indent="-169863"/>
            <a:r>
              <a:rPr lang="en-GB" sz="1300" b="1" dirty="0"/>
              <a:t>Type</a:t>
            </a:r>
            <a:r>
              <a:rPr lang="en-GB" sz="1300" dirty="0"/>
              <a:t>. This setting controls which pixels Photoshop looks at when it’s </a:t>
            </a:r>
            <a:r>
              <a:rPr lang="en-GB" sz="1300" dirty="0" smtClean="0"/>
              <a:t>healing. You’ve </a:t>
            </a:r>
            <a:r>
              <a:rPr lang="en-GB" sz="1300" dirty="0"/>
              <a:t>got </a:t>
            </a:r>
            <a:r>
              <a:rPr lang="en-GB" sz="1300" dirty="0" smtClean="0"/>
              <a:t>3 </a:t>
            </a:r>
            <a:r>
              <a:rPr lang="en-GB" sz="1300" dirty="0"/>
              <a:t>options:</a:t>
            </a:r>
          </a:p>
          <a:p>
            <a:pPr marL="265113" lvl="1" indent="-138113"/>
            <a:r>
              <a:rPr lang="en-GB" sz="1300" b="1" dirty="0" smtClean="0"/>
              <a:t>Proximity </a:t>
            </a:r>
            <a:r>
              <a:rPr lang="en-GB" sz="1300" b="1" dirty="0"/>
              <a:t>Match</a:t>
            </a:r>
            <a:r>
              <a:rPr lang="en-GB" sz="1300" dirty="0"/>
              <a:t>. This option tells Photoshop to use pixels just outside </a:t>
            </a:r>
            <a:r>
              <a:rPr lang="en-GB" sz="1300" dirty="0" smtClean="0"/>
              <a:t>the edge </a:t>
            </a:r>
            <a:r>
              <a:rPr lang="en-GB" sz="1300" dirty="0"/>
              <a:t>of the cursor to fix the blemish.</a:t>
            </a:r>
          </a:p>
          <a:p>
            <a:pPr marL="265113" lvl="1" indent="-138113"/>
            <a:r>
              <a:rPr lang="en-GB" sz="1300" b="1" dirty="0" smtClean="0"/>
              <a:t>Create </a:t>
            </a:r>
            <a:r>
              <a:rPr lang="en-GB" sz="1300" b="1" dirty="0"/>
              <a:t>Texture</a:t>
            </a:r>
            <a:r>
              <a:rPr lang="en-GB" sz="1300" dirty="0"/>
              <a:t>. Choose this option if the area you want to fix is </a:t>
            </a:r>
            <a:r>
              <a:rPr lang="en-GB" sz="1300" dirty="0" smtClean="0"/>
              <a:t>surrounded by </a:t>
            </a:r>
            <a:r>
              <a:rPr lang="en-GB" sz="1300" dirty="0"/>
              <a:t>tons of details. Instead of looking at pixels outside the cursor’s </a:t>
            </a:r>
            <a:r>
              <a:rPr lang="en-GB" sz="1300" dirty="0" smtClean="0"/>
              <a:t>edge, Photoshop </a:t>
            </a:r>
            <a:r>
              <a:rPr lang="en-GB" sz="1300" dirty="0"/>
              <a:t>tries to recreate the texture by looking at the pixels inside </a:t>
            </a:r>
            <a:r>
              <a:rPr lang="en-GB" sz="1300" dirty="0" smtClean="0"/>
              <a:t>the cursor</a:t>
            </a:r>
            <a:r>
              <a:rPr lang="en-GB" sz="1300" dirty="0"/>
              <a:t>.</a:t>
            </a:r>
          </a:p>
          <a:p>
            <a:pPr marL="265113" lvl="1" indent="-138113"/>
            <a:r>
              <a:rPr lang="en-GB" sz="1300" b="1" dirty="0" smtClean="0"/>
              <a:t>Content-Aware </a:t>
            </a:r>
            <a:r>
              <a:rPr lang="en-GB" sz="1300" b="1" dirty="0"/>
              <a:t>Fill</a:t>
            </a:r>
            <a:r>
              <a:rPr lang="en-GB" sz="1300" dirty="0"/>
              <a:t>. This option is </a:t>
            </a:r>
            <a:r>
              <a:rPr lang="en-GB" sz="1300" dirty="0" smtClean="0"/>
              <a:t>great </a:t>
            </a:r>
            <a:r>
              <a:rPr lang="en-GB" sz="1300" dirty="0"/>
              <a:t>for removing objects from photos such </a:t>
            </a:r>
            <a:r>
              <a:rPr lang="en-GB" sz="1300" dirty="0" smtClean="0"/>
              <a:t>as power lines etc. You can </a:t>
            </a:r>
            <a:r>
              <a:rPr lang="en-GB" sz="1300" dirty="0"/>
              <a:t>either single-click or simply drag to remove the item and </a:t>
            </a:r>
            <a:r>
              <a:rPr lang="en-GB" sz="1300" dirty="0" smtClean="0"/>
              <a:t>Photoshop fills </a:t>
            </a:r>
            <a:r>
              <a:rPr lang="en-GB" sz="1300" dirty="0"/>
              <a:t>in the area with surrounding pixels. Amazingly, the </a:t>
            </a:r>
            <a:r>
              <a:rPr lang="en-GB" sz="1300" dirty="0" smtClean="0"/>
              <a:t>behind-the-scenes code </a:t>
            </a:r>
            <a:r>
              <a:rPr lang="en-GB" sz="1300" dirty="0"/>
              <a:t>can recreate complex structures like brick walls</a:t>
            </a:r>
            <a:r>
              <a:rPr lang="en-GB" sz="1300" dirty="0" smtClean="0"/>
              <a:t>.</a:t>
            </a:r>
            <a:endParaRPr lang="en-GB" sz="1300" dirty="0"/>
          </a:p>
        </p:txBody>
      </p:sp>
      <p:pic>
        <p:nvPicPr>
          <p:cNvPr id="14337"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48264" y="908720"/>
            <a:ext cx="2067193" cy="191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40" name="Picture 4" descr="http://www.oreillynet.com/photoshop/excerpts/ps-cs4-companion/chapter-7/psc_0711_opt.jpe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09646" y="2882567"/>
            <a:ext cx="2005811" cy="1369682"/>
          </a:xfrm>
          <a:prstGeom prst="rect">
            <a:avLst/>
          </a:prstGeom>
          <a:noFill/>
          <a:extLst>
            <a:ext uri="{909E8E84-426E-40DD-AFC4-6F175D3DCCD1}">
              <a14:hiddenFill xmlns:a14="http://schemas.microsoft.com/office/drawing/2010/main">
                <a:solidFill>
                  <a:srgbClr val="FFFFFF"/>
                </a:solidFill>
              </a14:hiddenFill>
            </a:ext>
          </a:extLst>
        </p:spPr>
      </p:pic>
      <p:pic>
        <p:nvPicPr>
          <p:cNvPr id="14342" name="Picture 6" descr="http://farm2.static.flickr.com/1097/4610445090_1f4d09f2d5_o.jpg">
            <a:hlinkClick r:id="rId5"/>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009645" y="4437112"/>
            <a:ext cx="2005811" cy="1584176"/>
          </a:xfrm>
          <a:prstGeom prst="rect">
            <a:avLst/>
          </a:prstGeom>
          <a:noFill/>
          <a:extLst>
            <a:ext uri="{909E8E84-426E-40DD-AFC4-6F175D3DCCD1}">
              <a14:hiddenFill xmlns:a14="http://schemas.microsoft.com/office/drawing/2010/main">
                <a:solidFill>
                  <a:srgbClr val="FFFFFF"/>
                </a:solidFill>
              </a14:hiddenFill>
            </a:ext>
          </a:extLst>
        </p:spPr>
      </p:pic>
      <p:sp>
        <p:nvSpPr>
          <p:cNvPr id="14" name="Title 2"/>
          <p:cNvSpPr>
            <a:spLocks noGrp="1"/>
          </p:cNvSpPr>
          <p:nvPr>
            <p:ph type="title"/>
          </p:nvPr>
        </p:nvSpPr>
        <p:spPr>
          <a:xfrm>
            <a:off x="230832" y="116632"/>
            <a:ext cx="8733656" cy="504056"/>
          </a:xfrm>
        </p:spPr>
        <p:txBody>
          <a:bodyPr>
            <a:normAutofit/>
          </a:bodyPr>
          <a:lstStyle/>
          <a:p>
            <a:r>
              <a:rPr lang="en-GB" sz="1900" dirty="0" smtClean="0"/>
              <a:t>LO4 </a:t>
            </a:r>
            <a:r>
              <a:rPr lang="en-GB" sz="1900" dirty="0"/>
              <a:t>Be able to use editing tools to edit and manipulate </a:t>
            </a:r>
            <a:r>
              <a:rPr lang="en-GB" sz="1900" dirty="0" smtClean="0"/>
              <a:t>images – Advanced Features </a:t>
            </a:r>
            <a:endParaRPr lang="en-GB" sz="1900" dirty="0"/>
          </a:p>
        </p:txBody>
      </p:sp>
    </p:spTree>
    <p:extLst>
      <p:ext uri="{BB962C8B-B14F-4D97-AF65-F5344CB8AC3E}">
        <p14:creationId xmlns:p14="http://schemas.microsoft.com/office/powerpoint/2010/main" val="360446846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64704"/>
            <a:ext cx="8496944" cy="5616625"/>
          </a:xfrm>
        </p:spPr>
        <p:txBody>
          <a:bodyPr>
            <a:noAutofit/>
          </a:bodyPr>
          <a:lstStyle/>
          <a:p>
            <a:pPr marL="6350" indent="0">
              <a:buNone/>
            </a:pPr>
            <a:r>
              <a:rPr lang="en-GB" sz="2600" b="1" dirty="0" smtClean="0"/>
              <a:t>P5.1 </a:t>
            </a:r>
            <a:r>
              <a:rPr lang="en-GB" sz="2600" b="1" dirty="0" smtClean="0"/>
              <a:t>– Task </a:t>
            </a:r>
            <a:r>
              <a:rPr lang="en-GB" sz="2600" b="1" dirty="0" smtClean="0"/>
              <a:t>01 </a:t>
            </a:r>
            <a:r>
              <a:rPr lang="en-GB" sz="2600" dirty="0" smtClean="0"/>
              <a:t>– Using the guides provided, use standard image tools to evidence editing and manipulating 6 images.</a:t>
            </a:r>
          </a:p>
          <a:p>
            <a:pPr marL="363538" indent="-357188"/>
            <a:r>
              <a:rPr lang="en-GB" sz="2600" dirty="0" smtClean="0"/>
              <a:t>You need to demonstrate a range of techniques throughout this process, including colour </a:t>
            </a:r>
            <a:r>
              <a:rPr lang="en-GB" sz="2600" dirty="0"/>
              <a:t>balance, filters, selection, hue and saturation, masking, layering, retouching, </a:t>
            </a:r>
            <a:r>
              <a:rPr lang="en-GB" sz="2600" dirty="0" smtClean="0"/>
              <a:t>opacity)</a:t>
            </a:r>
          </a:p>
          <a:p>
            <a:pPr marL="6350" indent="0">
              <a:buNone/>
            </a:pPr>
            <a:r>
              <a:rPr lang="en-GB" sz="2600" b="1" dirty="0" smtClean="0"/>
              <a:t>M2.1 </a:t>
            </a:r>
            <a:r>
              <a:rPr lang="en-GB" sz="2600" b="1" dirty="0"/>
              <a:t>– Task </a:t>
            </a:r>
            <a:r>
              <a:rPr lang="en-GB" sz="2600" b="1" dirty="0" smtClean="0"/>
              <a:t>02 </a:t>
            </a:r>
            <a:r>
              <a:rPr lang="en-GB" sz="2600" dirty="0"/>
              <a:t>– Using the guides provided, </a:t>
            </a:r>
            <a:r>
              <a:rPr lang="en-GB" sz="2600" dirty="0" smtClean="0"/>
              <a:t>use advanced editing tools to evidence </a:t>
            </a:r>
            <a:r>
              <a:rPr lang="en-GB" sz="2600" dirty="0"/>
              <a:t>editing and manipulating 6 images.</a:t>
            </a:r>
          </a:p>
          <a:p>
            <a:pPr marL="363538" indent="-357188"/>
            <a:r>
              <a:rPr lang="en-GB" sz="2600" dirty="0" smtClean="0"/>
              <a:t>Using </a:t>
            </a:r>
            <a:r>
              <a:rPr lang="en-GB" sz="2600" dirty="0"/>
              <a:t>advanced editing tools to manipulate the created image </a:t>
            </a:r>
            <a:r>
              <a:rPr lang="en-GB" sz="2600" dirty="0" smtClean="0"/>
              <a:t>including </a:t>
            </a:r>
            <a:r>
              <a:rPr lang="en-GB" sz="2600" dirty="0"/>
              <a:t>retouching tools, toolbox, opacity/transparency, editing and combining paths, combining paths, patch, toning, </a:t>
            </a:r>
            <a:r>
              <a:rPr lang="en-GB" sz="2600" dirty="0" smtClean="0"/>
              <a:t>sponge.</a:t>
            </a:r>
            <a:endParaRPr lang="en-GB" sz="2600" dirty="0"/>
          </a:p>
          <a:p>
            <a:pPr marL="176213" indent="-169863"/>
            <a:endParaRPr lang="en-GB" sz="2600" dirty="0"/>
          </a:p>
        </p:txBody>
      </p:sp>
      <p:sp>
        <p:nvSpPr>
          <p:cNvPr id="11" name="Title 2"/>
          <p:cNvSpPr>
            <a:spLocks noGrp="1"/>
          </p:cNvSpPr>
          <p:nvPr>
            <p:ph type="title"/>
          </p:nvPr>
        </p:nvSpPr>
        <p:spPr>
          <a:xfrm>
            <a:off x="230832" y="116632"/>
            <a:ext cx="8733656" cy="504056"/>
          </a:xfrm>
        </p:spPr>
        <p:txBody>
          <a:bodyPr>
            <a:noAutofit/>
          </a:bodyPr>
          <a:lstStyle/>
          <a:p>
            <a:r>
              <a:rPr lang="en-GB" dirty="0" smtClean="0"/>
              <a:t>LO4 - Task List</a:t>
            </a:r>
            <a:endParaRPr lang="en-GB" dirty="0"/>
          </a:p>
        </p:txBody>
      </p:sp>
    </p:spTree>
    <p:extLst>
      <p:ext uri="{BB962C8B-B14F-4D97-AF65-F5344CB8AC3E}">
        <p14:creationId xmlns:p14="http://schemas.microsoft.com/office/powerpoint/2010/main" val="21552306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688631"/>
          </a:xfrm>
        </p:spPr>
        <p:txBody>
          <a:bodyPr>
            <a:normAutofit fontScale="62500" lnSpcReduction="20000"/>
          </a:bodyPr>
          <a:lstStyle/>
          <a:p>
            <a:pPr marL="255588" indent="-255588"/>
            <a:r>
              <a:rPr lang="en-GB" dirty="0" smtClean="0"/>
              <a:t>Learners </a:t>
            </a:r>
            <a:r>
              <a:rPr lang="en-GB" dirty="0"/>
              <a:t>should be shown and taught about different tools and techniques within image editing software. They should be given images to manipulate that will enable them to practice with various tools and techniques. This should include setting image/canvas size, image resolution, output sizes – for print and screen, crop, cut, copy, paste, rotate and flip selecting part of the image, moving, align and ordering. Learners should explore the use of line creation, curves and shapes, changing stroke and fill (colour, thickness, style), draw/paint (using pencil, brush, bucket), inserting and editing text (colour, font size). </a:t>
            </a:r>
            <a:endParaRPr lang="en-GB" dirty="0" smtClean="0"/>
          </a:p>
          <a:p>
            <a:pPr marL="255588" indent="-255588"/>
            <a:r>
              <a:rPr lang="en-GB" dirty="0" smtClean="0"/>
              <a:t>Learners </a:t>
            </a:r>
            <a:r>
              <a:rPr lang="en-GB" dirty="0"/>
              <a:t>should explore the use of more advanced tools depending on the software available within the centre this may include using filters (blur, noise, levels and curves), using selection tools (marquees, magic wand, lassoes), working with selections (add, subtract, deselect)and working with layers (selection, hide/display, insert new, activating a layer, duplicating, renaming, reordering, deleting, moving, blending). </a:t>
            </a:r>
            <a:endParaRPr lang="en-GB" dirty="0" smtClean="0"/>
          </a:p>
          <a:p>
            <a:pPr marL="255588" indent="-255588"/>
            <a:r>
              <a:rPr lang="en-GB" dirty="0" smtClean="0"/>
              <a:t>They </a:t>
            </a:r>
            <a:r>
              <a:rPr lang="en-GB" dirty="0"/>
              <a:t>should practice combining multiple images into one image, retouching tools (clone, red eye, trace, hue/saturation, edit and combine paths), using the toolbox (smudge, focus, toning), opacity/transparency, transform, scale, rotate and distort) and text effects (attach to path, guides). </a:t>
            </a:r>
          </a:p>
          <a:p>
            <a:pPr marL="255588" indent="-255588"/>
            <a:r>
              <a:rPr lang="en-GB" dirty="0"/>
              <a:t>Learners should further be exploring the use of level adjustment layer, curve adjustment layer, they should explore the effect of using the channel mixer, histogram pallet and try using the filter gallery, the healing brush tool (maybe on an old damaged scanned image), and then the patch, smudge, focus, toning, and sponge tool. </a:t>
            </a:r>
          </a:p>
          <a:p>
            <a:pPr marL="255588" indent="-255588"/>
            <a:r>
              <a:rPr lang="en-GB" dirty="0"/>
              <a:t>Learners should be taken through the tools with demonstration as well as practice so they understand the best use of them and when they should be used in order to be able to critically evaluate their use. (It may be that some tools are not so easy to use depending on hardware available e.g. graphics tablets to carry out drawing or selection). 	</a:t>
            </a:r>
          </a:p>
        </p:txBody>
      </p:sp>
      <p:sp>
        <p:nvSpPr>
          <p:cNvPr id="3" name="Title 2"/>
          <p:cNvSpPr>
            <a:spLocks noGrp="1"/>
          </p:cNvSpPr>
          <p:nvPr>
            <p:ph type="title"/>
          </p:nvPr>
        </p:nvSpPr>
        <p:spPr>
          <a:xfrm>
            <a:off x="230832" y="116632"/>
            <a:ext cx="8733656" cy="720080"/>
          </a:xfrm>
        </p:spPr>
        <p:txBody>
          <a:bodyPr>
            <a:normAutofit/>
          </a:bodyPr>
          <a:lstStyle/>
          <a:p>
            <a:r>
              <a:rPr lang="en-GB" sz="2400" dirty="0" smtClean="0"/>
              <a:t>LO4 </a:t>
            </a:r>
            <a:r>
              <a:rPr lang="en-GB" sz="2400" dirty="0"/>
              <a:t>Be able to use editing tools to edit and manipulate images </a:t>
            </a:r>
          </a:p>
        </p:txBody>
      </p:sp>
    </p:spTree>
    <p:extLst>
      <p:ext uri="{BB962C8B-B14F-4D97-AF65-F5344CB8AC3E}">
        <p14:creationId xmlns:p14="http://schemas.microsoft.com/office/powerpoint/2010/main" val="16979733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jasonolney.com/wordpress/wp-content/uploads/2012/07/Toolbar-CS4.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7985" y="924190"/>
            <a:ext cx="7964455" cy="5385130"/>
          </a:xfrm>
          <a:prstGeom prst="rect">
            <a:avLst/>
          </a:prstGeom>
          <a:noFill/>
          <a:extLst>
            <a:ext uri="{909E8E84-426E-40DD-AFC4-6F175D3DCCD1}">
              <a14:hiddenFill xmlns:a14="http://schemas.microsoft.com/office/drawing/2010/main">
                <a:solidFill>
                  <a:srgbClr val="FFFFFF"/>
                </a:solidFill>
              </a14:hiddenFill>
            </a:ext>
          </a:extLst>
        </p:spPr>
      </p:pic>
      <p:sp>
        <p:nvSpPr>
          <p:cNvPr id="11" name="Title 2"/>
          <p:cNvSpPr>
            <a:spLocks noGrp="1"/>
          </p:cNvSpPr>
          <p:nvPr>
            <p:ph type="title"/>
          </p:nvPr>
        </p:nvSpPr>
        <p:spPr>
          <a:xfrm>
            <a:off x="230832" y="116632"/>
            <a:ext cx="8733656" cy="504056"/>
          </a:xfrm>
        </p:spPr>
        <p:txBody>
          <a:bodyPr>
            <a:normAutofit/>
          </a:bodyPr>
          <a:lstStyle/>
          <a:p>
            <a:r>
              <a:rPr lang="en-GB" sz="2000" dirty="0" smtClean="0"/>
              <a:t>LO4 </a:t>
            </a:r>
            <a:r>
              <a:rPr lang="en-GB" sz="2000" dirty="0"/>
              <a:t>Be able to use editing tools to edit and manipulate images – Standard Tools </a:t>
            </a:r>
          </a:p>
        </p:txBody>
      </p:sp>
    </p:spTree>
    <p:extLst>
      <p:ext uri="{BB962C8B-B14F-4D97-AF65-F5344CB8AC3E}">
        <p14:creationId xmlns:p14="http://schemas.microsoft.com/office/powerpoint/2010/main" val="42691319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20688"/>
            <a:ext cx="8640960" cy="5904655"/>
          </a:xfrm>
        </p:spPr>
        <p:txBody>
          <a:bodyPr>
            <a:noAutofit/>
          </a:bodyPr>
          <a:lstStyle/>
          <a:p>
            <a:pPr marL="109728" indent="0">
              <a:buNone/>
            </a:pPr>
            <a:r>
              <a:rPr lang="en-GB" sz="1400" dirty="0" smtClean="0"/>
              <a:t>The time has come to edit images for the purpose of your company to demonstrate business skills to clients. They would like 6 images edited and shown in a booklet of before, during and after manipulation. This booklet is designed to impress and therefor the correct use of business language and technical demonstration is necessary. They must demonstrate a range of skills within the chosen art package with a professional finish to each produced image. The range of skills necessary is shown over the next few slides.</a:t>
            </a:r>
          </a:p>
          <a:p>
            <a:r>
              <a:rPr lang="en-GB" sz="1400" b="1" dirty="0" smtClean="0"/>
              <a:t>Setting Image/Canvas Size </a:t>
            </a:r>
            <a:r>
              <a:rPr lang="en-GB" sz="1400" dirty="0" smtClean="0"/>
              <a:t>- </a:t>
            </a:r>
            <a:r>
              <a:rPr lang="en-GB" sz="1400" dirty="0"/>
              <a:t>The New dialog </a:t>
            </a:r>
            <a:r>
              <a:rPr lang="en-GB" sz="1400" dirty="0" smtClean="0"/>
              <a:t>box is </a:t>
            </a:r>
            <a:r>
              <a:rPr lang="en-GB" sz="1400" dirty="0"/>
              <a:t>where life </a:t>
            </a:r>
            <a:r>
              <a:rPr lang="en-GB" sz="1400" dirty="0" smtClean="0"/>
              <a:t>begins for </a:t>
            </a:r>
            <a:r>
              <a:rPr lang="en-GB" sz="1400" dirty="0"/>
              <a:t>any </a:t>
            </a:r>
            <a:r>
              <a:rPr lang="en-GB" sz="1400" dirty="0" smtClean="0"/>
              <a:t/>
            </a:r>
            <a:br>
              <a:rPr lang="en-GB" sz="1400" dirty="0" smtClean="0"/>
            </a:br>
            <a:r>
              <a:rPr lang="en-GB" sz="1400" dirty="0" smtClean="0"/>
              <a:t>Photoshop file you </a:t>
            </a:r>
            <a:r>
              <a:rPr lang="en-GB" sz="1400" dirty="0"/>
              <a:t>make from </a:t>
            </a:r>
            <a:r>
              <a:rPr lang="en-GB" sz="1400" dirty="0" smtClean="0"/>
              <a:t>scratch. The </a:t>
            </a:r>
            <a:r>
              <a:rPr lang="en-GB" sz="1400" dirty="0"/>
              <a:t>settings here </a:t>
            </a:r>
            <a:r>
              <a:rPr lang="en-GB" sz="1400" dirty="0" smtClean="0"/>
              <a:t>let you </a:t>
            </a:r>
            <a:r>
              <a:rPr lang="en-GB" sz="1400" dirty="0"/>
              <a:t>pick, among </a:t>
            </a:r>
            <a:r>
              <a:rPr lang="en-GB" sz="1400" dirty="0" smtClean="0"/>
              <a:t>other things</a:t>
            </a:r>
            <a:r>
              <a:rPr lang="en-GB" sz="1400" dirty="0"/>
              <a:t>, the </a:t>
            </a:r>
            <a:r>
              <a:rPr lang="en-GB" sz="1400" dirty="0" smtClean="0"/>
              <a:t>document’s size</a:t>
            </a:r>
            <a:r>
              <a:rPr lang="en-GB" sz="1400" dirty="0"/>
              <a:t>, resolution, and </a:t>
            </a:r>
            <a:r>
              <a:rPr lang="en-GB" sz="1400" dirty="0" smtClean="0"/>
              <a:t>colour mode</a:t>
            </a:r>
            <a:r>
              <a:rPr lang="en-GB" sz="1400" dirty="0"/>
              <a:t>, all of which </a:t>
            </a:r>
            <a:r>
              <a:rPr lang="en-GB" sz="1400" dirty="0" smtClean="0"/>
              <a:t>affect the </a:t>
            </a:r>
            <a:r>
              <a:rPr lang="en-GB" sz="1400" dirty="0"/>
              <a:t>quality and size of </a:t>
            </a:r>
            <a:r>
              <a:rPr lang="en-GB" sz="1400" dirty="0" smtClean="0"/>
              <a:t>the image. Whatever </a:t>
            </a:r>
            <a:r>
              <a:rPr lang="en-GB" sz="1400" dirty="0"/>
              <a:t>you enter </a:t>
            </a:r>
            <a:r>
              <a:rPr lang="en-GB" sz="1400" dirty="0" smtClean="0"/>
              <a:t>in the </a:t>
            </a:r>
            <a:r>
              <a:rPr lang="en-GB" sz="1400" dirty="0"/>
              <a:t>Name box appears </a:t>
            </a:r>
            <a:r>
              <a:rPr lang="en-GB" sz="1400" dirty="0" smtClean="0"/>
              <a:t>in the </a:t>
            </a:r>
            <a:r>
              <a:rPr lang="en-GB" sz="1400" dirty="0"/>
              <a:t>document’s title </a:t>
            </a:r>
            <a:r>
              <a:rPr lang="en-GB" sz="1400" dirty="0" smtClean="0"/>
              <a:t>bar (circled</a:t>
            </a:r>
            <a:r>
              <a:rPr lang="en-GB" sz="1400" dirty="0"/>
              <a:t>, bottom).</a:t>
            </a:r>
            <a:endParaRPr lang="en-GB" sz="1400" dirty="0" smtClean="0"/>
          </a:p>
          <a:p>
            <a:r>
              <a:rPr lang="en-GB" sz="1400" b="1" dirty="0" smtClean="0"/>
              <a:t>Image Resolution </a:t>
            </a:r>
            <a:r>
              <a:rPr lang="en-GB" sz="1400" dirty="0" smtClean="0"/>
              <a:t>- </a:t>
            </a:r>
            <a:r>
              <a:rPr lang="en-GB" sz="1400" dirty="0"/>
              <a:t>The Resolution field controls pixel size by specifying the number of </a:t>
            </a:r>
            <a:r>
              <a:rPr lang="en-GB" sz="1400" dirty="0" smtClean="0"/>
              <a:t>pixels </a:t>
            </a:r>
            <a:r>
              <a:rPr lang="en-GB" sz="1400" dirty="0"/>
              <a:t>per </a:t>
            </a:r>
            <a:r>
              <a:rPr lang="en-GB" sz="1400" dirty="0" smtClean="0"/>
              <a:t>inch or </a:t>
            </a:r>
            <a:r>
              <a:rPr lang="en-GB" sz="1400" dirty="0"/>
              <a:t>per </a:t>
            </a:r>
            <a:r>
              <a:rPr lang="en-GB" sz="1400" dirty="0" smtClean="0"/>
              <a:t>centimetre </a:t>
            </a:r>
            <a:r>
              <a:rPr lang="en-GB" sz="1400" dirty="0"/>
              <a:t>in your </a:t>
            </a:r>
            <a:r>
              <a:rPr lang="en-GB" sz="1400" dirty="0" smtClean="0"/>
              <a:t>document, this has a direct impact on quality. </a:t>
            </a:r>
            <a:r>
              <a:rPr lang="en-GB" sz="1400" dirty="0"/>
              <a:t>High-resolution documents have smaller </a:t>
            </a:r>
            <a:r>
              <a:rPr lang="en-GB" sz="1400" dirty="0" smtClean="0"/>
              <a:t>pixels, as </a:t>
            </a:r>
            <a:r>
              <a:rPr lang="en-GB" sz="1400" dirty="0"/>
              <a:t>they contain more pixels per inch than low-resolution documents of the </a:t>
            </a:r>
            <a:r>
              <a:rPr lang="en-GB" sz="1400" dirty="0" smtClean="0"/>
              <a:t>same size</a:t>
            </a:r>
            <a:r>
              <a:rPr lang="en-GB" sz="1400" dirty="0"/>
              <a:t>.</a:t>
            </a:r>
            <a:endParaRPr lang="en-GB" sz="1400" dirty="0" smtClean="0"/>
          </a:p>
          <a:p>
            <a:r>
              <a:rPr lang="en-GB" sz="1400" b="1" dirty="0" smtClean="0"/>
              <a:t>Output Sizes </a:t>
            </a:r>
            <a:r>
              <a:rPr lang="en-GB" sz="1400" dirty="0"/>
              <a:t>– for print and </a:t>
            </a:r>
            <a:r>
              <a:rPr lang="en-GB" sz="1400" dirty="0" smtClean="0"/>
              <a:t>screen - </a:t>
            </a:r>
            <a:r>
              <a:rPr lang="en-GB" sz="1400" dirty="0"/>
              <a:t>Printers are capable of </a:t>
            </a:r>
            <a:r>
              <a:rPr lang="en-GB" sz="1400" dirty="0" smtClean="0"/>
              <a:t/>
            </a:r>
            <a:br>
              <a:rPr lang="en-GB" sz="1400" dirty="0" smtClean="0"/>
            </a:br>
            <a:r>
              <a:rPr lang="en-GB" sz="1400" dirty="0" smtClean="0"/>
              <a:t>producing </a:t>
            </a:r>
            <a:r>
              <a:rPr lang="en-GB" sz="1400" dirty="0"/>
              <a:t>much higher-resolution images than your </a:t>
            </a:r>
            <a:r>
              <a:rPr lang="en-GB" sz="1400" dirty="0" smtClean="0"/>
              <a:t/>
            </a:r>
            <a:br>
              <a:rPr lang="en-GB" sz="1400" dirty="0" smtClean="0"/>
            </a:br>
            <a:r>
              <a:rPr lang="en-GB" sz="1400" dirty="0" smtClean="0"/>
              <a:t>computer monitor </a:t>
            </a:r>
            <a:r>
              <a:rPr lang="en-GB" sz="1400" dirty="0"/>
              <a:t>(thousands of dots per inch rather than </a:t>
            </a:r>
            <a:r>
              <a:rPr lang="en-GB" sz="1400" dirty="0" smtClean="0"/>
              <a:t/>
            </a:r>
            <a:br>
              <a:rPr lang="en-GB" sz="1400" dirty="0" smtClean="0"/>
            </a:br>
            <a:r>
              <a:rPr lang="en-GB" sz="1400" dirty="0" smtClean="0"/>
              <a:t>hundreds</a:t>
            </a:r>
            <a:r>
              <a:rPr lang="en-GB" sz="1400" dirty="0"/>
              <a:t>), plus they’re </a:t>
            </a:r>
            <a:r>
              <a:rPr lang="en-GB" sz="1400" dirty="0" smtClean="0"/>
              <a:t>one of </a:t>
            </a:r>
            <a:r>
              <a:rPr lang="en-GB" sz="1400" dirty="0"/>
              <a:t>the few devices that can modify </a:t>
            </a:r>
            <a:r>
              <a:rPr lang="en-GB" sz="1400" dirty="0" smtClean="0"/>
              <a:t/>
            </a:r>
            <a:br>
              <a:rPr lang="en-GB" sz="1400" dirty="0" smtClean="0"/>
            </a:br>
            <a:r>
              <a:rPr lang="en-GB" sz="1400" dirty="0" smtClean="0"/>
              <a:t>their </a:t>
            </a:r>
            <a:r>
              <a:rPr lang="en-GB" sz="1400" dirty="0"/>
              <a:t>output (that is, the print) based on </a:t>
            </a:r>
            <a:r>
              <a:rPr lang="en-GB" sz="1400" dirty="0" smtClean="0"/>
              <a:t>image resolution</a:t>
            </a:r>
            <a:r>
              <a:rPr lang="en-GB" sz="1400" dirty="0"/>
              <a:t>. In </a:t>
            </a:r>
            <a:r>
              <a:rPr lang="en-GB" sz="1400" dirty="0" smtClean="0"/>
              <a:t/>
            </a:r>
            <a:br>
              <a:rPr lang="en-GB" sz="1400" dirty="0" smtClean="0"/>
            </a:br>
            <a:r>
              <a:rPr lang="en-GB" sz="1400" dirty="0" smtClean="0"/>
              <a:t>other </a:t>
            </a:r>
            <a:r>
              <a:rPr lang="en-GB" sz="1400" dirty="0"/>
              <a:t>words, send your inkjet printer a low-res version and a </a:t>
            </a:r>
            <a:r>
              <a:rPr lang="en-GB" sz="1400" dirty="0" smtClean="0"/>
              <a:t/>
            </a:r>
            <a:br>
              <a:rPr lang="en-GB" sz="1400" dirty="0" smtClean="0"/>
            </a:br>
            <a:r>
              <a:rPr lang="en-GB" sz="1400" dirty="0" smtClean="0"/>
              <a:t>high-res version </a:t>
            </a:r>
            <a:r>
              <a:rPr lang="en-GB" sz="1400" dirty="0"/>
              <a:t>of the same picture and it’ll spit out images </a:t>
            </a:r>
            <a:r>
              <a:rPr lang="en-GB" sz="1400" dirty="0" smtClean="0"/>
              <a:t/>
            </a:r>
            <a:br>
              <a:rPr lang="en-GB" sz="1400" dirty="0" smtClean="0"/>
            </a:br>
            <a:r>
              <a:rPr lang="en-GB" sz="1400" dirty="0" smtClean="0"/>
              <a:t>that </a:t>
            </a:r>
            <a:r>
              <a:rPr lang="en-GB" sz="1400" dirty="0"/>
              <a:t>differ vastly in size </a:t>
            </a:r>
            <a:r>
              <a:rPr lang="en-GB" sz="1400" dirty="0" smtClean="0"/>
              <a:t>and quality</a:t>
            </a:r>
            <a:r>
              <a:rPr lang="en-GB" sz="1400" dirty="0"/>
              <a:t>. The resolution on a </a:t>
            </a:r>
            <a:r>
              <a:rPr lang="en-GB" sz="1400" dirty="0" smtClean="0"/>
              <a:t/>
            </a:r>
            <a:br>
              <a:rPr lang="en-GB" sz="1400" dirty="0" smtClean="0"/>
            </a:br>
            <a:r>
              <a:rPr lang="en-GB" sz="1400" dirty="0" smtClean="0"/>
              <a:t>computer </a:t>
            </a:r>
            <a:r>
              <a:rPr lang="en-GB" sz="1400" dirty="0"/>
              <a:t>monitor, on the other hand, is handled by </a:t>
            </a:r>
            <a:r>
              <a:rPr lang="en-GB" sz="1400" dirty="0" smtClean="0"/>
              <a:t>the </a:t>
            </a:r>
            <a:br>
              <a:rPr lang="en-GB" sz="1400" dirty="0" smtClean="0"/>
            </a:br>
            <a:r>
              <a:rPr lang="en-GB" sz="1400" dirty="0" smtClean="0"/>
              <a:t>computer’s </a:t>
            </a:r>
            <a:r>
              <a:rPr lang="en-GB" sz="1400" dirty="0"/>
              <a:t>video driver </a:t>
            </a:r>
            <a:r>
              <a:rPr lang="en-GB" sz="1400" dirty="0" smtClean="0"/>
              <a:t>not </a:t>
            </a:r>
            <a:r>
              <a:rPr lang="en-GB" sz="1400" dirty="0"/>
              <a:t>the resolution specified in the </a:t>
            </a:r>
            <a:r>
              <a:rPr lang="en-GB" sz="1400" dirty="0" smtClean="0"/>
              <a:t/>
            </a:r>
            <a:br>
              <a:rPr lang="en-GB" sz="1400" dirty="0" smtClean="0"/>
            </a:br>
            <a:r>
              <a:rPr lang="en-GB" sz="1400" dirty="0" smtClean="0"/>
              <a:t>image</a:t>
            </a:r>
            <a:r>
              <a:rPr lang="en-GB" sz="1400" dirty="0"/>
              <a:t>. That’s why an 85 </a:t>
            </a:r>
            <a:r>
              <a:rPr lang="en-GB" sz="1400" dirty="0" err="1"/>
              <a:t>ppi</a:t>
            </a:r>
            <a:r>
              <a:rPr lang="en-GB" sz="1400" dirty="0"/>
              <a:t> image looks </a:t>
            </a:r>
            <a:r>
              <a:rPr lang="en-GB" sz="1400" dirty="0" smtClean="0"/>
              <a:t>identical to </a:t>
            </a:r>
            <a:r>
              <a:rPr lang="en-GB" sz="1400" dirty="0"/>
              <a:t>an 850 </a:t>
            </a:r>
            <a:r>
              <a:rPr lang="en-GB" sz="1400" dirty="0" smtClean="0"/>
              <a:t/>
            </a:r>
            <a:br>
              <a:rPr lang="en-GB" sz="1400" dirty="0" smtClean="0"/>
            </a:br>
            <a:r>
              <a:rPr lang="en-GB" sz="1400" dirty="0" err="1" smtClean="0"/>
              <a:t>ppi</a:t>
            </a:r>
            <a:r>
              <a:rPr lang="en-GB" sz="1400" dirty="0" smtClean="0"/>
              <a:t> </a:t>
            </a:r>
            <a:r>
              <a:rPr lang="en-GB" sz="1400" dirty="0"/>
              <a:t>image onscreen when using </a:t>
            </a:r>
            <a:r>
              <a:rPr lang="en-GB" sz="1400" dirty="0" err="1"/>
              <a:t>View→“Fit</a:t>
            </a:r>
            <a:r>
              <a:rPr lang="en-GB" sz="1400" dirty="0"/>
              <a:t> on Screen.” The </a:t>
            </a:r>
            <a:r>
              <a:rPr lang="en-GB" sz="1400" dirty="0" smtClean="0"/>
              <a:t/>
            </a:r>
            <a:br>
              <a:rPr lang="en-GB" sz="1400" dirty="0" smtClean="0"/>
            </a:br>
            <a:r>
              <a:rPr lang="en-GB" sz="1400" dirty="0" smtClean="0"/>
              <a:t>bottom line: Printers </a:t>
            </a:r>
            <a:r>
              <a:rPr lang="en-GB" sz="1400" dirty="0"/>
              <a:t>can take advantage of higher </a:t>
            </a:r>
            <a:r>
              <a:rPr lang="en-GB" sz="1400" dirty="0" smtClean="0"/>
              <a:t>resolutions, </a:t>
            </a:r>
            <a:r>
              <a:rPr lang="en-GB" sz="1400" dirty="0"/>
              <a:t>but </a:t>
            </a:r>
            <a:r>
              <a:rPr lang="en-GB" sz="1400" dirty="0" smtClean="0"/>
              <a:t/>
            </a:r>
            <a:br>
              <a:rPr lang="en-GB" sz="1400" dirty="0" smtClean="0"/>
            </a:br>
            <a:r>
              <a:rPr lang="en-GB" sz="1400" dirty="0" smtClean="0"/>
              <a:t>monitors </a:t>
            </a:r>
            <a:r>
              <a:rPr lang="en-GB" sz="1400" dirty="0"/>
              <a:t>can’t</a:t>
            </a:r>
            <a:r>
              <a:rPr lang="en-GB" sz="1400" dirty="0" smtClean="0"/>
              <a:t>.</a:t>
            </a:r>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21375"/>
          <a:stretch/>
        </p:blipFill>
        <p:spPr bwMode="auto">
          <a:xfrm>
            <a:off x="6156175" y="3861048"/>
            <a:ext cx="2942505" cy="23394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itle 2"/>
          <p:cNvSpPr>
            <a:spLocks noGrp="1"/>
          </p:cNvSpPr>
          <p:nvPr>
            <p:ph type="title"/>
          </p:nvPr>
        </p:nvSpPr>
        <p:spPr>
          <a:xfrm>
            <a:off x="230832" y="116632"/>
            <a:ext cx="8733656" cy="504056"/>
          </a:xfrm>
        </p:spPr>
        <p:txBody>
          <a:bodyPr>
            <a:normAutofit/>
          </a:bodyPr>
          <a:lstStyle/>
          <a:p>
            <a:r>
              <a:rPr lang="en-GB" sz="2000" dirty="0" smtClean="0"/>
              <a:t>LO4 </a:t>
            </a:r>
            <a:r>
              <a:rPr lang="en-GB" sz="2000" dirty="0"/>
              <a:t>Be able to use editing tools to edit and manipulate images – Standard Tools </a:t>
            </a:r>
          </a:p>
        </p:txBody>
      </p:sp>
    </p:spTree>
    <p:extLst>
      <p:ext uri="{BB962C8B-B14F-4D97-AF65-F5344CB8AC3E}">
        <p14:creationId xmlns:p14="http://schemas.microsoft.com/office/powerpoint/2010/main" val="41332009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8784976" cy="4896545"/>
          </a:xfrm>
        </p:spPr>
        <p:txBody>
          <a:bodyPr>
            <a:noAutofit/>
          </a:bodyPr>
          <a:lstStyle/>
          <a:p>
            <a:pPr marL="261938" indent="-254000"/>
            <a:r>
              <a:rPr lang="en-GB" sz="1570" b="1" dirty="0" smtClean="0"/>
              <a:t>Crop</a:t>
            </a:r>
            <a:r>
              <a:rPr lang="en-GB" sz="1570" dirty="0" smtClean="0"/>
              <a:t> – Cropping has been around in art packages since the early days and allow the user to remove unwanted areas of an image. </a:t>
            </a:r>
            <a:r>
              <a:rPr lang="en-GB" sz="1570" dirty="0"/>
              <a:t>Press C to grab it from the Tools panel and a crop </a:t>
            </a:r>
            <a:r>
              <a:rPr lang="en-GB" sz="1570" dirty="0" smtClean="0"/>
              <a:t>box with </a:t>
            </a:r>
            <a:r>
              <a:rPr lang="en-GB" sz="1570" dirty="0"/>
              <a:t>transparent handles automatically surrounds your image. Grab any handle </a:t>
            </a:r>
            <a:r>
              <a:rPr lang="en-GB" sz="1570" dirty="0" smtClean="0"/>
              <a:t>to resize </a:t>
            </a:r>
            <a:r>
              <a:rPr lang="en-GB" sz="1570" dirty="0"/>
              <a:t>the box (the handles darken when you do this), and then click inside the </a:t>
            </a:r>
            <a:r>
              <a:rPr lang="en-GB" sz="1570" dirty="0" smtClean="0"/>
              <a:t>box and </a:t>
            </a:r>
            <a:r>
              <a:rPr lang="en-GB" sz="1570" dirty="0"/>
              <a:t>drag to reposition your image underneath it (your cursor turns into a tiny arrow</a:t>
            </a:r>
            <a:r>
              <a:rPr lang="en-GB" sz="1570" dirty="0" smtClean="0"/>
              <a:t>). This will then delete the unwanted area and reduce image size, processing power and cache.</a:t>
            </a:r>
            <a:endParaRPr lang="en-GB" sz="1570" dirty="0"/>
          </a:p>
          <a:p>
            <a:pPr marL="261938" indent="-254000"/>
            <a:r>
              <a:rPr lang="en-GB" sz="1570" b="1" dirty="0" smtClean="0"/>
              <a:t>Cut</a:t>
            </a:r>
            <a:r>
              <a:rPr lang="en-GB" sz="1570" b="1" dirty="0"/>
              <a:t>, </a:t>
            </a:r>
            <a:r>
              <a:rPr lang="en-GB" sz="1570" b="1" dirty="0" smtClean="0"/>
              <a:t>Copy</a:t>
            </a:r>
            <a:r>
              <a:rPr lang="en-GB" sz="1570" b="1" dirty="0"/>
              <a:t>, P</a:t>
            </a:r>
            <a:r>
              <a:rPr lang="en-GB" sz="1570" b="1" dirty="0" smtClean="0"/>
              <a:t>aste</a:t>
            </a:r>
            <a:r>
              <a:rPr lang="en-GB" sz="1570" dirty="0" smtClean="0"/>
              <a:t> – these are simply the standard set of tools we all use, </a:t>
            </a:r>
            <a:r>
              <a:rPr lang="en-GB" sz="1570" dirty="0" err="1" smtClean="0"/>
              <a:t>Ctrl+X</a:t>
            </a:r>
            <a:r>
              <a:rPr lang="en-GB" sz="1570" dirty="0"/>
              <a:t>, </a:t>
            </a:r>
            <a:r>
              <a:rPr lang="en-GB" sz="1570" dirty="0" err="1" smtClean="0"/>
              <a:t>Ctrl+C</a:t>
            </a:r>
            <a:r>
              <a:rPr lang="en-GB" sz="1570" dirty="0" smtClean="0"/>
              <a:t> and </a:t>
            </a:r>
            <a:r>
              <a:rPr lang="en-GB" sz="1570" dirty="0" err="1" smtClean="0"/>
              <a:t>Ctrl+V</a:t>
            </a:r>
            <a:r>
              <a:rPr lang="en-GB" sz="1570" dirty="0" smtClean="0"/>
              <a:t> and they do exactly as they say on the tin. There are extensions of these like paste into which will paste a smaller image into a larger area and pattern it.</a:t>
            </a:r>
          </a:p>
          <a:p>
            <a:pPr marL="261938" indent="-254000"/>
            <a:r>
              <a:rPr lang="en-GB" sz="1570" dirty="0" smtClean="0"/>
              <a:t>Rotate </a:t>
            </a:r>
            <a:r>
              <a:rPr lang="en-GB" sz="1570" dirty="0"/>
              <a:t>and </a:t>
            </a:r>
            <a:r>
              <a:rPr lang="en-GB" sz="1570" dirty="0" smtClean="0"/>
              <a:t>Flip selected </a:t>
            </a:r>
            <a:r>
              <a:rPr lang="en-GB" sz="1570" dirty="0"/>
              <a:t>part of the </a:t>
            </a:r>
            <a:r>
              <a:rPr lang="en-GB" sz="1570" dirty="0" smtClean="0"/>
              <a:t>image – CTRL+T, this will put bounding borders on the layer selected and allow the user to rotate the selection in 2 dimensions (3 in the new CS6). Alternatively flipping the layer allows the user to transform the image horizontally or vertically, this is also called mirroring. </a:t>
            </a:r>
          </a:p>
          <a:p>
            <a:pPr marL="261938" indent="-254000"/>
            <a:r>
              <a:rPr lang="en-GB" sz="1570" b="1" dirty="0" smtClean="0"/>
              <a:t>Moving</a:t>
            </a:r>
            <a:r>
              <a:rPr lang="en-GB" sz="1570" dirty="0" smtClean="0"/>
              <a:t> – (V) this allows the user to move a layer from one pace to another depending on which layer it is. Select the layer from the layers palette and press V. Photoshop will then move it with all its characteristics.</a:t>
            </a:r>
          </a:p>
          <a:p>
            <a:pPr marL="261938" indent="-254000"/>
            <a:r>
              <a:rPr lang="en-GB" sz="1570" b="1" dirty="0" smtClean="0"/>
              <a:t>Align </a:t>
            </a:r>
            <a:r>
              <a:rPr lang="en-GB" sz="1570" b="1" dirty="0"/>
              <a:t>and </a:t>
            </a:r>
            <a:r>
              <a:rPr lang="en-GB" sz="1570" b="1" dirty="0" smtClean="0"/>
              <a:t>Ordering </a:t>
            </a:r>
            <a:r>
              <a:rPr lang="en-GB" sz="1570" dirty="0" smtClean="0"/>
              <a:t>- </a:t>
            </a:r>
            <a:r>
              <a:rPr lang="en-GB" sz="1570" dirty="0"/>
              <a:t>When you need to position layers, Photoshop has several tools that can help </a:t>
            </a:r>
            <a:r>
              <a:rPr lang="en-GB" sz="1570" dirty="0" smtClean="0"/>
              <a:t>you get them </a:t>
            </a:r>
            <a:r>
              <a:rPr lang="en-GB" sz="1570" dirty="0"/>
              <a:t>lined up just right. The program tries to help you align layers by </a:t>
            </a:r>
            <a:r>
              <a:rPr lang="en-GB" sz="1570" dirty="0" smtClean="0"/>
              <a:t>snapping the </a:t>
            </a:r>
            <a:r>
              <a:rPr lang="en-GB" sz="1570" dirty="0"/>
              <a:t>one </a:t>
            </a:r>
            <a:r>
              <a:rPr lang="en-GB" sz="1570" dirty="0" smtClean="0"/>
              <a:t>you’re </a:t>
            </a:r>
            <a:r>
              <a:rPr lang="en-GB" sz="1570" dirty="0"/>
              <a:t>moving to the boundaries (</a:t>
            </a:r>
            <a:r>
              <a:rPr lang="en-GB" sz="1570" dirty="0" smtClean="0"/>
              <a:t>content</a:t>
            </a:r>
            <a:br>
              <a:rPr lang="en-GB" sz="1570" dirty="0" smtClean="0"/>
            </a:br>
            <a:r>
              <a:rPr lang="en-GB" sz="1570" dirty="0" smtClean="0"/>
              <a:t>edges</a:t>
            </a:r>
            <a:r>
              <a:rPr lang="en-GB" sz="1570" dirty="0"/>
              <a:t>) of other layers. As </a:t>
            </a:r>
            <a:r>
              <a:rPr lang="en-GB" sz="1570" dirty="0" smtClean="0"/>
              <a:t>you drag </a:t>
            </a:r>
            <a:r>
              <a:rPr lang="en-GB" sz="1570" dirty="0"/>
              <a:t>a layer </a:t>
            </a:r>
            <a:r>
              <a:rPr lang="en-GB" sz="1570" dirty="0" smtClean="0"/>
              <a:t/>
            </a:r>
            <a:br>
              <a:rPr lang="en-GB" sz="1570" dirty="0" smtClean="0"/>
            </a:br>
            <a:r>
              <a:rPr lang="en-GB" sz="1570" dirty="0" smtClean="0"/>
              <a:t>with </a:t>
            </a:r>
            <a:r>
              <a:rPr lang="en-GB" sz="1570" dirty="0"/>
              <a:t>the Move tool, Photoshop </a:t>
            </a:r>
            <a:r>
              <a:rPr lang="en-GB" sz="1570" dirty="0" smtClean="0"/>
              <a:t>tries </a:t>
            </a:r>
            <a:r>
              <a:rPr lang="en-GB" sz="1570" dirty="0"/>
              <a:t>to </a:t>
            </a:r>
            <a:r>
              <a:rPr lang="en-GB" sz="1570" dirty="0" smtClean="0"/>
              <a:t/>
            </a:r>
            <a:br>
              <a:rPr lang="en-GB" sz="1570" dirty="0" smtClean="0"/>
            </a:br>
            <a:r>
              <a:rPr lang="en-GB" sz="1570" dirty="0" smtClean="0"/>
              <a:t>pop </a:t>
            </a:r>
            <a:r>
              <a:rPr lang="en-GB" sz="1570" dirty="0"/>
              <a:t>the layer </a:t>
            </a:r>
            <a:r>
              <a:rPr lang="en-GB" sz="1570" dirty="0" smtClean="0"/>
              <a:t>into </a:t>
            </a:r>
            <a:r>
              <a:rPr lang="en-GB" sz="1570" dirty="0"/>
              <a:t>place </a:t>
            </a:r>
            <a:r>
              <a:rPr lang="en-GB" sz="1570" dirty="0" smtClean="0"/>
              <a:t>when </a:t>
            </a:r>
            <a:r>
              <a:rPr lang="en-GB" sz="1570" dirty="0" smtClean="0"/>
              <a:t>you </a:t>
            </a:r>
            <a:r>
              <a:rPr lang="en-GB" sz="1570" dirty="0"/>
              <a:t>get </a:t>
            </a:r>
            <a:r>
              <a:rPr lang="en-GB" sz="1570" dirty="0" smtClean="0"/>
              <a:t/>
            </a:r>
            <a:br>
              <a:rPr lang="en-GB" sz="1570" dirty="0" smtClean="0"/>
            </a:br>
            <a:r>
              <a:rPr lang="en-GB" sz="1570" dirty="0" smtClean="0"/>
              <a:t>near </a:t>
            </a:r>
            <a:r>
              <a:rPr lang="en-GB" sz="1570" dirty="0" smtClean="0"/>
              <a:t>another </a:t>
            </a:r>
            <a:r>
              <a:rPr lang="en-GB" sz="1570" dirty="0" smtClean="0"/>
              <a:t>layer’s edge</a:t>
            </a:r>
            <a:r>
              <a:rPr lang="en-GB" sz="1570" dirty="0"/>
              <a:t>. </a:t>
            </a:r>
            <a:r>
              <a:rPr lang="en-GB" sz="1570" dirty="0" smtClean="0"/>
              <a:t>Additional </a:t>
            </a:r>
            <a:r>
              <a:rPr lang="en-GB" sz="1570" dirty="0" smtClean="0"/>
              <a:t/>
            </a:r>
            <a:br>
              <a:rPr lang="en-GB" sz="1570" dirty="0" smtClean="0"/>
            </a:br>
            <a:r>
              <a:rPr lang="en-GB" sz="1570" dirty="0" smtClean="0"/>
              <a:t>aligning </a:t>
            </a:r>
            <a:r>
              <a:rPr lang="en-GB" sz="1570" dirty="0" smtClean="0"/>
              <a:t>options </a:t>
            </a:r>
            <a:r>
              <a:rPr lang="en-GB" sz="1570" dirty="0" smtClean="0"/>
              <a:t>are </a:t>
            </a:r>
            <a:r>
              <a:rPr lang="en-GB" sz="1570" dirty="0" smtClean="0"/>
              <a:t>shown below.</a:t>
            </a:r>
          </a:p>
        </p:txBody>
      </p:sp>
      <p:sp>
        <p:nvSpPr>
          <p:cNvPr id="3" name="Title 2"/>
          <p:cNvSpPr>
            <a:spLocks noGrp="1"/>
          </p:cNvSpPr>
          <p:nvPr>
            <p:ph type="title"/>
          </p:nvPr>
        </p:nvSpPr>
        <p:spPr>
          <a:xfrm>
            <a:off x="230832" y="116632"/>
            <a:ext cx="8733656" cy="504056"/>
          </a:xfrm>
        </p:spPr>
        <p:txBody>
          <a:bodyPr>
            <a:normAutofit/>
          </a:bodyPr>
          <a:lstStyle/>
          <a:p>
            <a:r>
              <a:rPr lang="en-GB" sz="2000" dirty="0" smtClean="0"/>
              <a:t>LO4 </a:t>
            </a:r>
            <a:r>
              <a:rPr lang="en-GB" sz="2000" dirty="0"/>
              <a:t>Be able to use editing tools to edit and manipulate images – Standard Tools </a:t>
            </a:r>
          </a:p>
        </p:txBody>
      </p:sp>
      <p:pic>
        <p:nvPicPr>
          <p:cNvPr id="3074" name="Picture 2" descr="http://www.webdesign.org/img_articles/20402/step01_550.gif">
            <a:hlinkClick r:id="rId2"/>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804" t="15444" r="-2804" b="15444"/>
          <a:stretch/>
        </p:blipFill>
        <p:spPr bwMode="auto">
          <a:xfrm>
            <a:off x="4176250" y="5371689"/>
            <a:ext cx="4932254" cy="11342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74992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92696"/>
            <a:ext cx="6254070" cy="5832647"/>
          </a:xfrm>
        </p:spPr>
        <p:txBody>
          <a:bodyPr>
            <a:noAutofit/>
          </a:bodyPr>
          <a:lstStyle/>
          <a:p>
            <a:pPr marL="263525" indent="-255588"/>
            <a:r>
              <a:rPr lang="en-GB" sz="1500" b="1" dirty="0" smtClean="0"/>
              <a:t>Line </a:t>
            </a:r>
            <a:r>
              <a:rPr lang="en-GB" sz="1500" b="1" dirty="0"/>
              <a:t>creation, curves and </a:t>
            </a:r>
            <a:r>
              <a:rPr lang="en-GB" sz="1500" b="1" dirty="0" smtClean="0"/>
              <a:t>shapes </a:t>
            </a:r>
            <a:r>
              <a:rPr lang="en-GB" sz="1500" dirty="0" smtClean="0"/>
              <a:t>- </a:t>
            </a:r>
            <a:r>
              <a:rPr lang="en-GB" sz="1500" dirty="0"/>
              <a:t>Photoshop has a pretty good stockpile of built-in, vector-based shapes, which </a:t>
            </a:r>
            <a:r>
              <a:rPr lang="en-GB" sz="1500" dirty="0" smtClean="0"/>
              <a:t>are perfect </a:t>
            </a:r>
            <a:r>
              <a:rPr lang="en-GB" sz="1500" dirty="0"/>
              <a:t>for adding artistic embellishments or using as vector </a:t>
            </a:r>
            <a:r>
              <a:rPr lang="en-GB" sz="1500" dirty="0" smtClean="0"/>
              <a:t>masks. </a:t>
            </a:r>
            <a:r>
              <a:rPr lang="en-GB" sz="1500" dirty="0"/>
              <a:t>They include a rectangle, a rounded </a:t>
            </a:r>
            <a:r>
              <a:rPr lang="en-GB" sz="1500" dirty="0" smtClean="0"/>
              <a:t>rectangle, </a:t>
            </a:r>
            <a:r>
              <a:rPr lang="en-GB" sz="1500" dirty="0"/>
              <a:t>an </a:t>
            </a:r>
            <a:r>
              <a:rPr lang="en-GB" sz="1500" dirty="0" smtClean="0"/>
              <a:t>ellipse, </a:t>
            </a:r>
            <a:r>
              <a:rPr lang="en-GB" sz="1500" dirty="0"/>
              <a:t>a polygon, a line, and a </a:t>
            </a:r>
            <a:r>
              <a:rPr lang="en-GB" sz="1500" dirty="0" smtClean="0"/>
              <a:t>numerous </a:t>
            </a:r>
            <a:r>
              <a:rPr lang="en-GB" sz="1500" dirty="0"/>
              <a:t>custom </a:t>
            </a:r>
            <a:r>
              <a:rPr lang="en-GB" sz="1500" dirty="0" smtClean="0"/>
              <a:t>shapes. </a:t>
            </a:r>
            <a:r>
              <a:rPr lang="en-GB" sz="1500" dirty="0"/>
              <a:t>These preset </a:t>
            </a:r>
            <a:r>
              <a:rPr lang="en-GB" sz="1500" dirty="0" smtClean="0"/>
              <a:t>tools </a:t>
            </a:r>
            <a:r>
              <a:rPr lang="en-GB" sz="1500" dirty="0"/>
              <a:t>are huge timesavers because they keep you </a:t>
            </a:r>
            <a:r>
              <a:rPr lang="en-GB" sz="1500" dirty="0" smtClean="0"/>
              <a:t>from having </a:t>
            </a:r>
            <a:r>
              <a:rPr lang="en-GB" sz="1500" dirty="0"/>
              <a:t>to draw something that already exists. And since these preset shapes </a:t>
            </a:r>
            <a:r>
              <a:rPr lang="en-GB" sz="1500" dirty="0" smtClean="0"/>
              <a:t>are made </a:t>
            </a:r>
            <a:r>
              <a:rPr lang="en-GB" sz="1500" dirty="0"/>
              <a:t>from paths, you can also use the techniques </a:t>
            </a:r>
            <a:r>
              <a:rPr lang="en-GB" sz="1500" dirty="0" smtClean="0"/>
              <a:t>to morph </a:t>
            </a:r>
            <a:r>
              <a:rPr lang="en-GB" sz="1500" dirty="0"/>
              <a:t>them into anything you want.</a:t>
            </a:r>
          </a:p>
          <a:p>
            <a:pPr marL="263525" indent="-255588"/>
            <a:r>
              <a:rPr lang="en-GB" sz="1500" dirty="0"/>
              <a:t>The shape tools work in all three drawing </a:t>
            </a:r>
            <a:r>
              <a:rPr lang="en-GB" sz="1500" dirty="0" smtClean="0"/>
              <a:t>modes. Just </a:t>
            </a:r>
            <a:r>
              <a:rPr lang="en-GB" sz="1500" dirty="0"/>
              <a:t>like any other kind of layer, you can stroke, fill, </a:t>
            </a:r>
            <a:r>
              <a:rPr lang="en-GB" sz="1500" dirty="0" smtClean="0"/>
              <a:t>and add </a:t>
            </a:r>
            <a:r>
              <a:rPr lang="en-GB" sz="1500" dirty="0"/>
              <a:t>layer styles to Shape layers, as well as load </a:t>
            </a:r>
            <a:r>
              <a:rPr lang="en-GB" sz="1500" dirty="0" smtClean="0"/>
              <a:t>them </a:t>
            </a:r>
            <a:r>
              <a:rPr lang="en-GB" sz="1500" dirty="0"/>
              <a:t>as </a:t>
            </a:r>
            <a:r>
              <a:rPr lang="en-GB" sz="1500" dirty="0" smtClean="0"/>
              <a:t>selections. Say </a:t>
            </a:r>
            <a:r>
              <a:rPr lang="en-GB" sz="1500" dirty="0"/>
              <a:t>you want to create a starburst shape to draw a viewer’s attention to some </a:t>
            </a:r>
            <a:r>
              <a:rPr lang="en-GB" sz="1500" dirty="0" smtClean="0"/>
              <a:t>important text </a:t>
            </a:r>
            <a:r>
              <a:rPr lang="en-GB" sz="1500" dirty="0"/>
              <a:t>in an </a:t>
            </a:r>
            <a:r>
              <a:rPr lang="en-GB" sz="1500" dirty="0" smtClean="0"/>
              <a:t>ad, </a:t>
            </a:r>
            <a:r>
              <a:rPr lang="en-GB" sz="1500" dirty="0"/>
              <a:t>there’s no sense in drawing the starburst </a:t>
            </a:r>
            <a:r>
              <a:rPr lang="en-GB" sz="1500" dirty="0" smtClean="0"/>
              <a:t>from scratch </a:t>
            </a:r>
            <a:r>
              <a:rPr lang="en-GB" sz="1500" dirty="0"/>
              <a:t>because Photoshop comes with one. And since the shapes are all </a:t>
            </a:r>
            <a:r>
              <a:rPr lang="en-GB" sz="1500" dirty="0" smtClean="0"/>
              <a:t>vector based, they’re </a:t>
            </a:r>
            <a:r>
              <a:rPr lang="en-GB" sz="1500" dirty="0"/>
              <a:t>resizable, rotatable, and </a:t>
            </a:r>
            <a:r>
              <a:rPr lang="en-GB" sz="1500" dirty="0" smtClean="0"/>
              <a:t>colourable</a:t>
            </a:r>
            <a:r>
              <a:rPr lang="en-GB" sz="1500" dirty="0"/>
              <a:t>. If you need to make the </a:t>
            </a:r>
            <a:r>
              <a:rPr lang="en-GB" sz="1500" dirty="0" smtClean="0"/>
              <a:t>shape bigger</a:t>
            </a:r>
            <a:r>
              <a:rPr lang="en-GB" sz="1500" dirty="0"/>
              <a:t>, for example, just activate the Shape layer, </a:t>
            </a:r>
            <a:r>
              <a:rPr lang="en-GB" sz="1500" dirty="0" smtClean="0"/>
              <a:t>press </a:t>
            </a:r>
            <a:r>
              <a:rPr lang="en-GB" sz="1500" dirty="0"/>
              <a:t>(</a:t>
            </a:r>
            <a:r>
              <a:rPr lang="en-GB" sz="1500" dirty="0" err="1"/>
              <a:t>Ctrl+T</a:t>
            </a:r>
            <a:r>
              <a:rPr lang="en-GB" sz="1500" dirty="0"/>
              <a:t>) to </a:t>
            </a:r>
            <a:r>
              <a:rPr lang="en-GB" sz="1500" dirty="0" smtClean="0"/>
              <a:t>summon Free </a:t>
            </a:r>
            <a:r>
              <a:rPr lang="en-GB" sz="1500" dirty="0"/>
              <a:t>Transform, and then use the little handles to make it as big as you want </a:t>
            </a:r>
            <a:r>
              <a:rPr lang="en-GB" sz="1500" dirty="0" smtClean="0"/>
              <a:t>with no </a:t>
            </a:r>
            <a:r>
              <a:rPr lang="en-GB" sz="1500" dirty="0"/>
              <a:t>fear of quality loss.</a:t>
            </a:r>
            <a:endParaRPr lang="en-GB" sz="1500" dirty="0" smtClean="0"/>
          </a:p>
          <a:p>
            <a:pPr marL="263525" indent="-255588"/>
            <a:r>
              <a:rPr lang="en-GB" sz="1500" b="1" dirty="0" smtClean="0"/>
              <a:t>Changing </a:t>
            </a:r>
            <a:r>
              <a:rPr lang="en-GB" sz="1500" b="1" dirty="0"/>
              <a:t>stroke and fill</a:t>
            </a:r>
            <a:r>
              <a:rPr lang="en-GB" sz="1500" dirty="0"/>
              <a:t> (colour, thickness, </a:t>
            </a:r>
            <a:r>
              <a:rPr lang="en-GB" sz="1500" dirty="0" smtClean="0"/>
              <a:t>style), this can be applied to any line, shape or object. Stroke is the edge of the object, fill is the inside. Both can be different </a:t>
            </a:r>
            <a:r>
              <a:rPr lang="en-GB" sz="1500" dirty="0"/>
              <a:t>to form a </a:t>
            </a:r>
            <a:r>
              <a:rPr lang="en-GB" sz="1500" dirty="0" smtClean="0"/>
              <a:t>border </a:t>
            </a:r>
            <a:r>
              <a:rPr lang="en-GB" sz="1500" dirty="0"/>
              <a:t>around an object. In terms of line a strike is the shape and thickness of the </a:t>
            </a:r>
            <a:r>
              <a:rPr lang="en-GB" sz="1500" dirty="0" smtClean="0"/>
              <a:t>line. This is sued to emphasise the shape, similar to bold. Filling an object can change the way it looks completely, for instance putting a filter on a filled object will give it shape and depth as well as style.</a:t>
            </a: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16216" y="2547540"/>
            <a:ext cx="2474719" cy="1457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28370" y="4359719"/>
            <a:ext cx="2442553" cy="20936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6200000">
            <a:off x="7075695" y="316070"/>
            <a:ext cx="1440160" cy="2481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itle 2"/>
          <p:cNvSpPr>
            <a:spLocks noGrp="1"/>
          </p:cNvSpPr>
          <p:nvPr>
            <p:ph type="title"/>
          </p:nvPr>
        </p:nvSpPr>
        <p:spPr>
          <a:xfrm>
            <a:off x="230832" y="116632"/>
            <a:ext cx="8733656" cy="504056"/>
          </a:xfrm>
        </p:spPr>
        <p:txBody>
          <a:bodyPr>
            <a:normAutofit/>
          </a:bodyPr>
          <a:lstStyle/>
          <a:p>
            <a:r>
              <a:rPr lang="en-GB" sz="2000" dirty="0" smtClean="0"/>
              <a:t>LO4 </a:t>
            </a:r>
            <a:r>
              <a:rPr lang="en-GB" sz="2000" dirty="0"/>
              <a:t>Be able to use editing tools to edit and manipulate images – Standard Tools </a:t>
            </a:r>
          </a:p>
        </p:txBody>
      </p:sp>
    </p:spTree>
    <p:extLst>
      <p:ext uri="{BB962C8B-B14F-4D97-AF65-F5344CB8AC3E}">
        <p14:creationId xmlns:p14="http://schemas.microsoft.com/office/powerpoint/2010/main" val="26856889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20688"/>
            <a:ext cx="5904656" cy="5904655"/>
          </a:xfrm>
        </p:spPr>
        <p:txBody>
          <a:bodyPr>
            <a:normAutofit fontScale="70000" lnSpcReduction="20000"/>
          </a:bodyPr>
          <a:lstStyle/>
          <a:p>
            <a:pPr marL="263525" indent="-255588"/>
            <a:r>
              <a:rPr lang="en-GB" b="1" dirty="0" smtClean="0"/>
              <a:t>Draw/paint </a:t>
            </a:r>
            <a:r>
              <a:rPr lang="en-GB" b="1" dirty="0"/>
              <a:t>(using pencil, brush, </a:t>
            </a:r>
            <a:r>
              <a:rPr lang="en-GB" b="1" dirty="0" smtClean="0"/>
              <a:t>bucket)</a:t>
            </a:r>
            <a:r>
              <a:rPr lang="en-GB" dirty="0" smtClean="0"/>
              <a:t> – This is what Photoshop does best but it is never easy to start from scratch. The pencil tool (Pen) draws lines and curves either in freeform or by connecting points together. An anchor point for instance allows the drawn line to curve. The brush tool however can be set through colour, shape, library etc. to form a shape Both can be edited afterwards in terms of size, location, shape and density. The bucket just fills things, wither gradient where the direction, colour and mix can be set or through Bucket that fills with the chosen colour.</a:t>
            </a:r>
          </a:p>
          <a:p>
            <a:pPr marL="263525" indent="-255588"/>
            <a:r>
              <a:rPr lang="en-GB" b="1" dirty="0" smtClean="0"/>
              <a:t>Inserting </a:t>
            </a:r>
            <a:r>
              <a:rPr lang="en-GB" b="1" dirty="0"/>
              <a:t>and </a:t>
            </a:r>
            <a:r>
              <a:rPr lang="en-GB" b="1" dirty="0" smtClean="0"/>
              <a:t>Editing </a:t>
            </a:r>
            <a:r>
              <a:rPr lang="en-GB" b="1" dirty="0"/>
              <a:t>text</a:t>
            </a:r>
            <a:r>
              <a:rPr lang="en-GB" dirty="0"/>
              <a:t> (colour, font size). </a:t>
            </a:r>
            <a:r>
              <a:rPr lang="en-GB" dirty="0" smtClean="0"/>
              <a:t>All the range for singular pieces of text are here but not as easily controlled as Illustrator. Text can be filtered, aligned etc., use a wide range of fonts and with the new </a:t>
            </a:r>
            <a:r>
              <a:rPr lang="en-GB" dirty="0"/>
              <a:t>P</a:t>
            </a:r>
            <a:r>
              <a:rPr lang="en-GB" dirty="0" smtClean="0"/>
              <a:t>hotoshop made into 3Dbut what Photoshop does not do well is large amounts of text in a single paragraph. Fonts sizes and colours of text can be affected by the text toolbar and is saved as a vector layer until reshaped or flattened. Text can also be set to direction and along a path which means text can follow a line or curve and still be vector.</a:t>
            </a:r>
          </a:p>
        </p:txBody>
      </p:sp>
      <p:pic>
        <p:nvPicPr>
          <p:cNvPr id="17" name="Picture 2" descr="http://jasonolney.com/wordpress/wp-content/uploads/2012/07/Toolbar-CS4.jpg">
            <a:hlinkClick r:id="rId2"/>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077" t="24860" r="67759" b="63519"/>
          <a:stretch/>
        </p:blipFill>
        <p:spPr bwMode="auto">
          <a:xfrm>
            <a:off x="6236702" y="620688"/>
            <a:ext cx="2744568" cy="857035"/>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http://jasonolney.com/wordpress/wp-content/uploads/2012/07/Toolbar-CS4.jpg">
            <a:hlinkClick r:id="rId2"/>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0889" t="41029" r="68100" b="49876"/>
          <a:stretch/>
        </p:blipFill>
        <p:spPr bwMode="auto">
          <a:xfrm>
            <a:off x="6327906" y="1556792"/>
            <a:ext cx="2636582" cy="771686"/>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descr="http://jasonolney.com/wordpress/wp-content/uploads/2012/07/Toolbar-CS4.jpg">
            <a:hlinkClick r:id="rId2"/>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4112" t="47597" r="19193" b="35477"/>
          <a:stretch/>
        </p:blipFill>
        <p:spPr bwMode="auto">
          <a:xfrm>
            <a:off x="6372200" y="2420888"/>
            <a:ext cx="2636582" cy="1130370"/>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05590" y="3609399"/>
            <a:ext cx="2488210" cy="11157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76256" y="4842464"/>
            <a:ext cx="2071712" cy="15388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 name="Title 2"/>
          <p:cNvSpPr>
            <a:spLocks noGrp="1"/>
          </p:cNvSpPr>
          <p:nvPr>
            <p:ph type="title"/>
          </p:nvPr>
        </p:nvSpPr>
        <p:spPr>
          <a:xfrm>
            <a:off x="230832" y="116632"/>
            <a:ext cx="8733656" cy="504056"/>
          </a:xfrm>
        </p:spPr>
        <p:txBody>
          <a:bodyPr>
            <a:normAutofit/>
          </a:bodyPr>
          <a:lstStyle/>
          <a:p>
            <a:r>
              <a:rPr lang="en-GB" sz="2000" dirty="0" smtClean="0"/>
              <a:t>LO4 </a:t>
            </a:r>
            <a:r>
              <a:rPr lang="en-GB" sz="2000" dirty="0"/>
              <a:t>Be able to use editing tools to edit and manipulate images – Standard Tools </a:t>
            </a:r>
          </a:p>
        </p:txBody>
      </p:sp>
    </p:spTree>
    <p:extLst>
      <p:ext uri="{BB962C8B-B14F-4D97-AF65-F5344CB8AC3E}">
        <p14:creationId xmlns:p14="http://schemas.microsoft.com/office/powerpoint/2010/main" val="2251469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20688"/>
            <a:ext cx="8712968" cy="5904655"/>
          </a:xfrm>
        </p:spPr>
        <p:txBody>
          <a:bodyPr>
            <a:normAutofit fontScale="85000" lnSpcReduction="20000"/>
          </a:bodyPr>
          <a:lstStyle/>
          <a:p>
            <a:r>
              <a:rPr lang="en-GB" dirty="0" smtClean="0"/>
              <a:t>filters </a:t>
            </a:r>
            <a:r>
              <a:rPr lang="en-GB" dirty="0"/>
              <a:t>(blur, noise, levels and </a:t>
            </a:r>
            <a:r>
              <a:rPr lang="en-GB" dirty="0" smtClean="0"/>
              <a:t>curves)</a:t>
            </a:r>
          </a:p>
          <a:p>
            <a:r>
              <a:rPr lang="en-GB" dirty="0" smtClean="0"/>
              <a:t>using </a:t>
            </a:r>
            <a:r>
              <a:rPr lang="en-GB" dirty="0"/>
              <a:t>selection tools (marquees, magic wand, </a:t>
            </a:r>
            <a:r>
              <a:rPr lang="en-GB" dirty="0" smtClean="0"/>
              <a:t>lassoes)</a:t>
            </a:r>
          </a:p>
          <a:p>
            <a:r>
              <a:rPr lang="en-GB" dirty="0" smtClean="0"/>
              <a:t>working </a:t>
            </a:r>
            <a:r>
              <a:rPr lang="en-GB" dirty="0"/>
              <a:t>with selections (add, subtract, </a:t>
            </a:r>
            <a:r>
              <a:rPr lang="en-GB" dirty="0" smtClean="0"/>
              <a:t>deselect)</a:t>
            </a:r>
            <a:endParaRPr lang="en-GB" dirty="0"/>
          </a:p>
          <a:p>
            <a:r>
              <a:rPr lang="en-GB" dirty="0" smtClean="0"/>
              <a:t>working </a:t>
            </a:r>
            <a:r>
              <a:rPr lang="en-GB" dirty="0"/>
              <a:t>with layers (selection, hide/display, insert new, activating a layer, duplicating, renaming, reordering, deleting, moving, blending). </a:t>
            </a:r>
            <a:endParaRPr lang="en-GB" dirty="0" smtClean="0"/>
          </a:p>
          <a:p>
            <a:r>
              <a:rPr lang="en-GB" dirty="0" smtClean="0"/>
              <a:t>combining </a:t>
            </a:r>
            <a:r>
              <a:rPr lang="en-GB" dirty="0"/>
              <a:t>multiple images into one </a:t>
            </a:r>
            <a:r>
              <a:rPr lang="en-GB" dirty="0" smtClean="0"/>
              <a:t>image</a:t>
            </a:r>
          </a:p>
          <a:p>
            <a:r>
              <a:rPr lang="en-GB" dirty="0" smtClean="0"/>
              <a:t>retouching </a:t>
            </a:r>
            <a:r>
              <a:rPr lang="en-GB" dirty="0"/>
              <a:t>tools (clone, red eye, trace, hue/saturation, edit and combine </a:t>
            </a:r>
            <a:r>
              <a:rPr lang="en-GB" dirty="0" smtClean="0"/>
              <a:t>paths)</a:t>
            </a:r>
          </a:p>
          <a:p>
            <a:r>
              <a:rPr lang="en-GB" dirty="0" smtClean="0"/>
              <a:t>using </a:t>
            </a:r>
            <a:r>
              <a:rPr lang="en-GB" dirty="0"/>
              <a:t>the toolbox (smudge, focus, toning), opacity/transparency, transform, scale, rotate and distort) </a:t>
            </a:r>
          </a:p>
          <a:p>
            <a:r>
              <a:rPr lang="en-GB" dirty="0" smtClean="0"/>
              <a:t>text </a:t>
            </a:r>
            <a:r>
              <a:rPr lang="en-GB" dirty="0"/>
              <a:t>effects (attach to path, guides). </a:t>
            </a:r>
            <a:endParaRPr lang="en-GB" dirty="0" smtClean="0"/>
          </a:p>
          <a:p>
            <a:r>
              <a:rPr lang="en-GB" dirty="0" smtClean="0"/>
              <a:t>level </a:t>
            </a:r>
            <a:r>
              <a:rPr lang="en-GB" dirty="0"/>
              <a:t>adjustment </a:t>
            </a:r>
            <a:r>
              <a:rPr lang="en-GB" dirty="0" smtClean="0"/>
              <a:t>layer</a:t>
            </a:r>
          </a:p>
          <a:p>
            <a:r>
              <a:rPr lang="en-GB" dirty="0" smtClean="0"/>
              <a:t>curve </a:t>
            </a:r>
            <a:r>
              <a:rPr lang="en-GB" dirty="0"/>
              <a:t>adjustment </a:t>
            </a:r>
            <a:r>
              <a:rPr lang="en-GB" dirty="0" smtClean="0"/>
              <a:t>layer</a:t>
            </a:r>
          </a:p>
          <a:p>
            <a:r>
              <a:rPr lang="en-GB" dirty="0" smtClean="0"/>
              <a:t>channel mixer</a:t>
            </a:r>
          </a:p>
          <a:p>
            <a:r>
              <a:rPr lang="en-GB" dirty="0" smtClean="0"/>
              <a:t>histogram pallet</a:t>
            </a:r>
          </a:p>
          <a:p>
            <a:r>
              <a:rPr lang="en-GB" dirty="0" smtClean="0"/>
              <a:t>the </a:t>
            </a:r>
            <a:r>
              <a:rPr lang="en-GB" dirty="0"/>
              <a:t>healing brush tool (maybe on an old damaged scanned image), and then the patch, smudge, focus, toning, and sponge tool. </a:t>
            </a:r>
          </a:p>
        </p:txBody>
      </p:sp>
      <p:sp>
        <p:nvSpPr>
          <p:cNvPr id="3" name="Title 2"/>
          <p:cNvSpPr>
            <a:spLocks noGrp="1"/>
          </p:cNvSpPr>
          <p:nvPr>
            <p:ph type="title"/>
          </p:nvPr>
        </p:nvSpPr>
        <p:spPr>
          <a:xfrm>
            <a:off x="230832" y="116632"/>
            <a:ext cx="8733656" cy="504056"/>
          </a:xfrm>
        </p:spPr>
        <p:txBody>
          <a:bodyPr>
            <a:normAutofit/>
          </a:bodyPr>
          <a:lstStyle/>
          <a:p>
            <a:r>
              <a:rPr lang="en-GB" sz="1900" dirty="0" smtClean="0"/>
              <a:t>LO4 </a:t>
            </a:r>
            <a:r>
              <a:rPr lang="en-GB" sz="1900" dirty="0"/>
              <a:t>Be able to use editing tools to edit and manipulate </a:t>
            </a:r>
            <a:r>
              <a:rPr lang="en-GB" sz="1900" dirty="0" smtClean="0"/>
              <a:t>images – Advanced Features </a:t>
            </a:r>
            <a:endParaRPr lang="en-GB" sz="1900" dirty="0"/>
          </a:p>
        </p:txBody>
      </p:sp>
    </p:spTree>
    <p:extLst>
      <p:ext uri="{BB962C8B-B14F-4D97-AF65-F5344CB8AC3E}">
        <p14:creationId xmlns:p14="http://schemas.microsoft.com/office/powerpoint/2010/main" val="247328521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6537</TotalTime>
  <Words>5766</Words>
  <Application>Microsoft Office PowerPoint</Application>
  <PresentationFormat>On-screen Show (4:3)</PresentationFormat>
  <Paragraphs>125</Paragraphs>
  <Slides>23</Slides>
  <Notes>2</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Concourse</vt:lpstr>
      <vt:lpstr>Unit 27 and 31</vt:lpstr>
      <vt:lpstr>LO4 - Assessment Criteria P5 and M3</vt:lpstr>
      <vt:lpstr>LO4 Be able to use editing tools to edit and manipulate images </vt:lpstr>
      <vt:lpstr>LO4 Be able to use editing tools to edit and manipulate images – Standard Tools </vt:lpstr>
      <vt:lpstr>LO4 Be able to use editing tools to edit and manipulate images – Standard Tools </vt:lpstr>
      <vt:lpstr>LO4 Be able to use editing tools to edit and manipulate images – Standard Tools </vt:lpstr>
      <vt:lpstr>LO4 Be able to use editing tools to edit and manipulate images – Standard Tools </vt:lpstr>
      <vt:lpstr>LO4 Be able to use editing tools to edit and manipulate images – Standard Tools </vt:lpstr>
      <vt:lpstr>LO4 Be able to use editing tools to edit and manipulate images – Advanced Features </vt:lpstr>
      <vt:lpstr>LO4 Be able to use editing tools to edit and manipulate images – Advanced Features </vt:lpstr>
      <vt:lpstr>LO4 Be able to use editing tools to edit and manipulate images – Advanced Features </vt:lpstr>
      <vt:lpstr>LO4 Be able to use editing tools to edit and manipulate images – Advanced Features </vt:lpstr>
      <vt:lpstr>LO4 Be able to use editing tools to edit and manipulate images – Advanced Features </vt:lpstr>
      <vt:lpstr>LO4 Be able to use editing tools to edit and manipulate images – Advanced Features </vt:lpstr>
      <vt:lpstr>LO4 Be able to use editing tools to edit and manipulate images – Advanced Features </vt:lpstr>
      <vt:lpstr>LO4 Be able to use editing tools to edit and manipulate images – Advanced Features </vt:lpstr>
      <vt:lpstr>LO4 Be able to use editing tools to edit and manipulate images – Advanced Features </vt:lpstr>
      <vt:lpstr>LO4 Be able to use editing tools to edit and manipulate images – Advanced Features </vt:lpstr>
      <vt:lpstr>LO4 Be able to use editing tools to edit and manipulate images – Advanced Features </vt:lpstr>
      <vt:lpstr>LO4 Be able to use editing tools to edit and manipulate images – Advanced Features </vt:lpstr>
      <vt:lpstr>LO4 Be able to use editing tools to edit and manipulate images – Advanced Features </vt:lpstr>
      <vt:lpstr>LO4 Be able to use editing tools to edit and manipulate images – Advanced Features </vt:lpstr>
      <vt:lpstr>LO4 - Task List</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Stephen Rafferty</cp:lastModifiedBy>
  <cp:revision>164</cp:revision>
  <dcterms:created xsi:type="dcterms:W3CDTF">2010-12-28T13:51:34Z</dcterms:created>
  <dcterms:modified xsi:type="dcterms:W3CDTF">2014-08-29T18:32:39Z</dcterms:modified>
</cp:coreProperties>
</file>